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3"/>
  </p:notesMasterIdLst>
  <p:handoutMasterIdLst>
    <p:handoutMasterId r:id="rId74"/>
  </p:handoutMasterIdLst>
  <p:sldIdLst>
    <p:sldId id="462" r:id="rId8"/>
    <p:sldId id="464" r:id="rId9"/>
    <p:sldId id="539" r:id="rId10"/>
    <p:sldId id="540" r:id="rId11"/>
    <p:sldId id="541" r:id="rId12"/>
    <p:sldId id="535" r:id="rId13"/>
    <p:sldId id="463" r:id="rId14"/>
    <p:sldId id="469" r:id="rId15"/>
    <p:sldId id="490" r:id="rId16"/>
    <p:sldId id="542" r:id="rId17"/>
    <p:sldId id="550" r:id="rId18"/>
    <p:sldId id="543" r:id="rId19"/>
    <p:sldId id="544" r:id="rId20"/>
    <p:sldId id="487" r:id="rId21"/>
    <p:sldId id="545" r:id="rId22"/>
    <p:sldId id="485" r:id="rId23"/>
    <p:sldId id="546" r:id="rId24"/>
    <p:sldId id="547" r:id="rId25"/>
    <p:sldId id="548" r:id="rId26"/>
    <p:sldId id="471" r:id="rId27"/>
    <p:sldId id="549" r:id="rId28"/>
    <p:sldId id="472" r:id="rId29"/>
    <p:sldId id="593" r:id="rId30"/>
    <p:sldId id="551" r:id="rId31"/>
    <p:sldId id="552" r:id="rId32"/>
    <p:sldId id="554" r:id="rId33"/>
    <p:sldId id="553" r:id="rId34"/>
    <p:sldId id="555" r:id="rId35"/>
    <p:sldId id="594" r:id="rId36"/>
    <p:sldId id="595" r:id="rId37"/>
    <p:sldId id="556" r:id="rId38"/>
    <p:sldId id="557" r:id="rId39"/>
    <p:sldId id="558" r:id="rId40"/>
    <p:sldId id="560" r:id="rId41"/>
    <p:sldId id="559" r:id="rId42"/>
    <p:sldId id="561" r:id="rId43"/>
    <p:sldId id="562" r:id="rId44"/>
    <p:sldId id="564" r:id="rId45"/>
    <p:sldId id="565" r:id="rId46"/>
    <p:sldId id="566" r:id="rId47"/>
    <p:sldId id="568" r:id="rId48"/>
    <p:sldId id="569" r:id="rId49"/>
    <p:sldId id="567" r:id="rId50"/>
    <p:sldId id="596" r:id="rId51"/>
    <p:sldId id="570" r:id="rId52"/>
    <p:sldId id="571" r:id="rId53"/>
    <p:sldId id="572" r:id="rId54"/>
    <p:sldId id="573" r:id="rId55"/>
    <p:sldId id="574" r:id="rId56"/>
    <p:sldId id="580" r:id="rId57"/>
    <p:sldId id="582" r:id="rId58"/>
    <p:sldId id="575" r:id="rId59"/>
    <p:sldId id="583" r:id="rId60"/>
    <p:sldId id="589" r:id="rId61"/>
    <p:sldId id="576" r:id="rId62"/>
    <p:sldId id="585" r:id="rId63"/>
    <p:sldId id="586" r:id="rId64"/>
    <p:sldId id="587" r:id="rId65"/>
    <p:sldId id="577" r:id="rId66"/>
    <p:sldId id="588" r:id="rId67"/>
    <p:sldId id="590" r:id="rId68"/>
    <p:sldId id="591" r:id="rId69"/>
    <p:sldId id="578" r:id="rId70"/>
    <p:sldId id="592" r:id="rId71"/>
    <p:sldId id="264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04F"/>
    <a:srgbClr val="AD2B26"/>
    <a:srgbClr val="D7271B"/>
    <a:srgbClr val="B60004"/>
    <a:srgbClr val="F5FAF2"/>
    <a:srgbClr val="61BB2F"/>
    <a:srgbClr val="1C1C1C"/>
    <a:srgbClr val="F8FBF6"/>
    <a:srgbClr val="AD2A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5" autoAdjust="0"/>
    <p:restoredTop sz="95244" autoAdjust="0"/>
  </p:normalViewPr>
  <p:slideViewPr>
    <p:cSldViewPr snapToGrid="0">
      <p:cViewPr varScale="1">
        <p:scale>
          <a:sx n="72" d="100"/>
          <a:sy n="72" d="100"/>
        </p:scale>
        <p:origin x="72" y="3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613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2021-07-05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2021-07-05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举例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F13E49-CA66-4683-920E-7874368CB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27004"/>
            <a:ext cx="10749598" cy="385054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运算符：对常量或者变量进行操作的</a:t>
            </a:r>
            <a:r>
              <a:rPr lang="zh-CN" altLang="en-US" dirty="0">
                <a:solidFill>
                  <a:srgbClr val="AD2B26"/>
                </a:solidFill>
              </a:rPr>
              <a:t>符号</a:t>
            </a:r>
            <a:endParaRPr lang="en-US" altLang="zh-CN" sz="2667" dirty="0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表达式：用</a:t>
            </a:r>
            <a:r>
              <a:rPr lang="zh-CN" altLang="en-US" dirty="0">
                <a:solidFill>
                  <a:srgbClr val="AD2B26"/>
                </a:solidFill>
              </a:rPr>
              <a:t>运算符</a:t>
            </a:r>
            <a:r>
              <a:rPr lang="zh-CN" altLang="en-US" dirty="0">
                <a:solidFill>
                  <a:srgbClr val="262626"/>
                </a:solidFill>
              </a:rPr>
              <a:t>把常量或者变量连接起来</a:t>
            </a:r>
            <a:r>
              <a:rPr lang="zh-CN" altLang="en-US" dirty="0">
                <a:solidFill>
                  <a:srgbClr val="AD2B26"/>
                </a:solidFill>
              </a:rPr>
              <a:t>符合</a:t>
            </a:r>
            <a:r>
              <a:rPr lang="en-US" altLang="zh-CN" dirty="0">
                <a:solidFill>
                  <a:srgbClr val="AD2B26"/>
                </a:solidFill>
              </a:rPr>
              <a:t>java</a:t>
            </a:r>
            <a:r>
              <a:rPr lang="zh-CN" altLang="en-US" dirty="0">
                <a:solidFill>
                  <a:srgbClr val="AD2B26"/>
                </a:solidFill>
              </a:rPr>
              <a:t>语法的式子</a:t>
            </a:r>
            <a:r>
              <a:rPr lang="zh-CN" altLang="en-US" dirty="0">
                <a:solidFill>
                  <a:srgbClr val="262626"/>
                </a:solidFill>
              </a:rPr>
              <a:t>就可以称为表达式。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                  </a:t>
            </a:r>
            <a:r>
              <a:rPr lang="zh-CN" altLang="en-US" dirty="0">
                <a:solidFill>
                  <a:srgbClr val="262626"/>
                </a:solidFill>
              </a:rPr>
              <a:t>   </a:t>
            </a:r>
            <a:r>
              <a:rPr lang="en-US" altLang="zh-CN" dirty="0">
                <a:solidFill>
                  <a:srgbClr val="262626"/>
                </a:solidFill>
              </a:rPr>
              <a:t>  </a:t>
            </a:r>
            <a:r>
              <a:rPr lang="zh-CN" altLang="en-US" dirty="0">
                <a:solidFill>
                  <a:srgbClr val="262626"/>
                </a:solidFill>
              </a:rPr>
              <a:t>不同运算符连接的表达式体现的是不同类型的</a:t>
            </a:r>
            <a:r>
              <a:rPr lang="zh-CN" altLang="en-US">
                <a:solidFill>
                  <a:srgbClr val="262626"/>
                </a:solidFill>
              </a:rPr>
              <a:t>表达式。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5B3E5D2C-1B7F-401B-9868-32ED44228C85}"/>
              </a:ext>
            </a:extLst>
          </p:cNvPr>
          <p:cNvSpPr txBox="1">
            <a:spLocks/>
          </p:cNvSpPr>
          <p:nvPr userDrawn="1"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kumimoji="1" lang="zh-CN" altLang="en-US" sz="2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运算符和表达式</a:t>
            </a:r>
            <a:endParaRPr kumimoji="1" lang="zh-CN" altLang="en-US" sz="2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393648-B1DD-48CF-8310-8929E6A87BC3}"/>
              </a:ext>
            </a:extLst>
          </p:cNvPr>
          <p:cNvSpPr/>
          <p:nvPr userDrawn="1"/>
        </p:nvSpPr>
        <p:spPr>
          <a:xfrm>
            <a:off x="2950464" y="3813472"/>
            <a:ext cx="7784108" cy="1417524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" name="三角形 5">
            <a:extLst>
              <a:ext uri="{FF2B5EF4-FFF2-40B4-BE49-F238E27FC236}">
                <a16:creationId xmlns:a16="http://schemas.microsoft.com/office/drawing/2014/main" id="{75A4B1F5-E6C0-4EAF-8D8D-14FDA69E9926}"/>
              </a:ext>
            </a:extLst>
          </p:cNvPr>
          <p:cNvSpPr/>
          <p:nvPr userDrawn="1"/>
        </p:nvSpPr>
        <p:spPr>
          <a:xfrm rot="2651319">
            <a:off x="851567" y="369174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EDDCD6-ACC6-4261-BD07-38DA96BF5EB9}"/>
              </a:ext>
            </a:extLst>
          </p:cNvPr>
          <p:cNvSpPr/>
          <p:nvPr userDrawn="1"/>
        </p:nvSpPr>
        <p:spPr>
          <a:xfrm>
            <a:off x="944880" y="333587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E8CE5-F5EC-4FEB-A3FA-235D85C69749}"/>
              </a:ext>
            </a:extLst>
          </p:cNvPr>
          <p:cNvSpPr/>
          <p:nvPr userDrawn="1"/>
        </p:nvSpPr>
        <p:spPr>
          <a:xfrm>
            <a:off x="844952" y="340834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2100D51-562F-4099-99A9-60517F618F43}"/>
              </a:ext>
            </a:extLst>
          </p:cNvPr>
          <p:cNvSpPr txBox="1">
            <a:spLocks/>
          </p:cNvSpPr>
          <p:nvPr userDrawn="1"/>
        </p:nvSpPr>
        <p:spPr>
          <a:xfrm>
            <a:off x="1141908" y="3781757"/>
            <a:ext cx="3267532" cy="160622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int a = 10;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b = 20;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c = a + b;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572D2F-6D92-4C2A-82F5-249B8B0A1CB8}"/>
              </a:ext>
            </a:extLst>
          </p:cNvPr>
          <p:cNvSpPr/>
          <p:nvPr userDrawn="1"/>
        </p:nvSpPr>
        <p:spPr>
          <a:xfrm>
            <a:off x="3209542" y="4136592"/>
            <a:ext cx="7045962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注释的背景颜色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+ b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00493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 spd="slow">
    <p:push dir="u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CA308208-5033-4A65-8A52-4FF5EC03A673}"/>
              </a:ext>
            </a:extLst>
          </p:cNvPr>
          <p:cNvSpPr/>
          <p:nvPr userDrawn="1"/>
        </p:nvSpPr>
        <p:spPr>
          <a:xfrm>
            <a:off x="9590666" y="6582370"/>
            <a:ext cx="1533203" cy="270519"/>
          </a:xfrm>
          <a:prstGeom prst="parallelogram">
            <a:avLst>
              <a:gd name="adj" fmla="val 79569"/>
            </a:avLst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E8B57117-D962-4A6A-B038-6987D68A2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87663"/>
            <a:ext cx="12187759" cy="10247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99927"/>
            <a:ext cx="10047353" cy="83354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slow">
    <p:push dir="u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分布式缓存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集群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7E1D99-A8D0-410E-88B0-F2DFEEE5D80D}"/>
              </a:ext>
            </a:extLst>
          </p:cNvPr>
          <p:cNvSpPr txBox="1"/>
          <p:nvPr/>
        </p:nvSpPr>
        <p:spPr>
          <a:xfrm>
            <a:off x="4491317" y="334142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endParaRPr lang="zh-CN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E265E7-C4BA-4466-BEEF-6F547BE2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36" y="3018911"/>
            <a:ext cx="8621378" cy="19227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8A02D8-6A00-47B6-8318-3DA1A1A53FAA}"/>
              </a:ext>
            </a:extLst>
          </p:cNvPr>
          <p:cNvSpPr txBox="1"/>
          <p:nvPr/>
        </p:nvSpPr>
        <p:spPr>
          <a:xfrm>
            <a:off x="3823448" y="3390552"/>
            <a:ext cx="86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save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00FC268-9BFD-4BC0-905F-EBB8E7FAB556}"/>
              </a:ext>
            </a:extLst>
          </p:cNvPr>
          <p:cNvSpPr txBox="1"/>
          <p:nvPr/>
        </p:nvSpPr>
        <p:spPr>
          <a:xfrm>
            <a:off x="1611833" y="3716384"/>
            <a:ext cx="172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ok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D6BC59-E2EC-4C06-AE4F-D15B0385F67B}"/>
              </a:ext>
            </a:extLst>
          </p:cNvPr>
          <p:cNvSpPr txBox="1"/>
          <p:nvPr/>
        </p:nvSpPr>
        <p:spPr>
          <a:xfrm>
            <a:off x="4684059" y="3441094"/>
            <a:ext cx="504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由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Redis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主进程来执行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RDB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，会阻塞所有命令</a:t>
            </a:r>
            <a:endParaRPr lang="zh-CN" altLang="en-US" sz="16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220326-E48F-4DFF-840B-C6F6FA379741}"/>
              </a:ext>
            </a:extLst>
          </p:cNvPr>
          <p:cNvSpPr txBox="1"/>
          <p:nvPr/>
        </p:nvSpPr>
        <p:spPr>
          <a:xfrm>
            <a:off x="1611833" y="4072278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</a:rPr>
              <a:t>127.0.0.1:6379&gt;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CDF671-A0BE-4811-BEFC-DA0A0DD5FEE0}"/>
              </a:ext>
            </a:extLst>
          </p:cNvPr>
          <p:cNvSpPr txBox="1"/>
          <p:nvPr/>
        </p:nvSpPr>
        <p:spPr>
          <a:xfrm>
            <a:off x="3823449" y="4072278"/>
            <a:ext cx="130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bgsave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F221DF-9879-4C89-A2A6-9C78EEB1EF0E}"/>
              </a:ext>
            </a:extLst>
          </p:cNvPr>
          <p:cNvSpPr txBox="1"/>
          <p:nvPr/>
        </p:nvSpPr>
        <p:spPr>
          <a:xfrm>
            <a:off x="1611833" y="4428171"/>
            <a:ext cx="5210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Background saving started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A3508DD-DD9E-4B42-8AE0-E83B5EF209D2}"/>
              </a:ext>
            </a:extLst>
          </p:cNvPr>
          <p:cNvSpPr txBox="1"/>
          <p:nvPr/>
        </p:nvSpPr>
        <p:spPr>
          <a:xfrm>
            <a:off x="4939554" y="4133834"/>
            <a:ext cx="504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开启子进程执行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RDB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，避免主进程受到影响</a:t>
            </a:r>
            <a:endParaRPr lang="zh-CN" altLang="en-US" sz="16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A0786B-D676-4C27-B185-3C191A040F1B}"/>
              </a:ext>
            </a:extLst>
          </p:cNvPr>
          <p:cNvSpPr/>
          <p:nvPr/>
        </p:nvSpPr>
        <p:spPr>
          <a:xfrm>
            <a:off x="710880" y="3775340"/>
            <a:ext cx="10208132" cy="12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255079"/>
          </a:xfrm>
        </p:spPr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全称</a:t>
            </a:r>
            <a:r>
              <a:rPr lang="en-US" altLang="zh-CN"/>
              <a:t>Redis Database Backup file</a:t>
            </a:r>
            <a:r>
              <a:rPr lang="zh-CN" altLang="en-US"/>
              <a:t>（</a:t>
            </a:r>
            <a:r>
              <a:rPr lang="en-US" altLang="zh-CN"/>
              <a:t>Redis</a:t>
            </a:r>
            <a:r>
              <a:rPr lang="zh-CN" altLang="en-US"/>
              <a:t>数据备份文件），也被叫做</a:t>
            </a:r>
            <a:r>
              <a:rPr lang="en-US" altLang="zh-CN"/>
              <a:t>Redis</a:t>
            </a:r>
            <a:r>
              <a:rPr lang="zh-CN" altLang="en-US"/>
              <a:t>数据快照。简单来说就是</a:t>
            </a:r>
            <a:r>
              <a:rPr lang="zh-CN" altLang="en-US" b="0" i="0">
                <a:solidFill>
                  <a:srgbClr val="000000"/>
                </a:solidFill>
                <a:effectLst/>
                <a:latin typeface="-apple-system"/>
              </a:rPr>
              <a:t>把内存中的所有数据都记录到磁盘中</a:t>
            </a:r>
            <a:r>
              <a:rPr lang="zh-CN" altLang="en-US"/>
              <a:t>。当</a:t>
            </a:r>
            <a:r>
              <a:rPr lang="en-US" altLang="zh-CN"/>
              <a:t>Redis</a:t>
            </a:r>
            <a:r>
              <a:rPr lang="zh-CN" altLang="en-US"/>
              <a:t>实例故障重启后，从磁盘读取快照文件，恢复数据。</a:t>
            </a:r>
            <a:endParaRPr lang="en-US" altLang="zh-CN"/>
          </a:p>
          <a:p>
            <a:r>
              <a:rPr lang="zh-CN" altLang="en-US"/>
              <a:t>快照文件称为</a:t>
            </a:r>
            <a:r>
              <a:rPr lang="en-US" altLang="zh-CN"/>
              <a:t>RDB</a:t>
            </a:r>
            <a:r>
              <a:rPr lang="zh-CN" altLang="en-US"/>
              <a:t>文件，默认是保存在当前运行目录。</a:t>
            </a:r>
            <a:endParaRPr lang="en-US" altLang="zh-CN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CFE63905-548F-41FE-BC30-ADCEF0AF0989}"/>
              </a:ext>
            </a:extLst>
          </p:cNvPr>
          <p:cNvSpPr txBox="1">
            <a:spLocks/>
          </p:cNvSpPr>
          <p:nvPr/>
        </p:nvSpPr>
        <p:spPr>
          <a:xfrm>
            <a:off x="710880" y="5166205"/>
            <a:ext cx="10698800" cy="49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停机时会执行一次</a:t>
            </a:r>
            <a:r>
              <a:rPr lang="en-US" altLang="zh-CN"/>
              <a:t>RDB</a:t>
            </a:r>
            <a:r>
              <a:rPr lang="zh-CN" altLang="en-US"/>
              <a:t>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151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00052 0.03796 " pathEditMode="relative" rAng="0" ptsTypes="AA">
                                      <p:cBhvr>
                                        <p:cTn id="2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42" presetClass="path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52 0.03796 L -0.00156 0.09838 " pathEditMode="relative" rAng="0" ptsTypes="AA">
                                      <p:cBhvr>
                                        <p:cTn id="2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156 0.09838 L -0.00377 0.17546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8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30" grpId="0"/>
      <p:bldP spid="31" grpId="0"/>
      <p:bldP spid="32" grpId="0"/>
      <p:bldP spid="20" grpId="0" animBg="1"/>
      <p:bldP spid="20" grpId="1" animBg="1"/>
      <p:bldP spid="20" grpId="2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首先需要在</a:t>
            </a:r>
            <a:r>
              <a:rPr lang="en-US" altLang="zh-CN"/>
              <a:t>Linux</a:t>
            </a:r>
            <a:r>
              <a:rPr lang="zh-CN" altLang="en-US"/>
              <a:t>系统中安装一个</a:t>
            </a:r>
            <a:r>
              <a:rPr lang="en-US" altLang="zh-CN"/>
              <a:t>Redis</a:t>
            </a:r>
            <a:r>
              <a:rPr lang="zh-CN" altLang="en-US"/>
              <a:t>，如果尚未安装的同学，可以参考课前资料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96995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804796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内部有触发</a:t>
            </a:r>
            <a:r>
              <a:rPr lang="en-US" altLang="zh-CN"/>
              <a:t>RDB</a:t>
            </a:r>
            <a:r>
              <a:rPr lang="zh-CN" altLang="en-US"/>
              <a:t>的机制，可以在</a:t>
            </a:r>
            <a:r>
              <a:rPr lang="en-US" altLang="zh-CN"/>
              <a:t>redis.conf</a:t>
            </a:r>
            <a:r>
              <a:rPr lang="zh-CN" altLang="en-US"/>
              <a:t>文件中找到，格式如下：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RDB</a:t>
            </a:r>
            <a:r>
              <a:rPr lang="zh-CN" altLang="en-US"/>
              <a:t>的其它配置也可以在</a:t>
            </a:r>
            <a:r>
              <a:rPr lang="en-US" altLang="zh-CN"/>
              <a:t>redis.conf</a:t>
            </a:r>
            <a:r>
              <a:rPr lang="zh-CN" altLang="en-US"/>
              <a:t>文件中设置：</a:t>
            </a:r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22DD0-1E08-4F4F-A1C7-1DB456ED4675}"/>
              </a:ext>
            </a:extLst>
          </p:cNvPr>
          <p:cNvSpPr txBox="1"/>
          <p:nvPr/>
        </p:nvSpPr>
        <p:spPr>
          <a:xfrm>
            <a:off x="1089211" y="2111263"/>
            <a:ext cx="9722224" cy="107721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900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秒内，如果至少有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1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个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key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被修改，则执行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bgsave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， 如果是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save ""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则表示禁用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RDB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save 900 1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save 300 10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save 60 10000 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D8BDF1-BA52-474B-8596-58E9A466185A}"/>
              </a:ext>
            </a:extLst>
          </p:cNvPr>
          <p:cNvSpPr txBox="1"/>
          <p:nvPr/>
        </p:nvSpPr>
        <p:spPr>
          <a:xfrm>
            <a:off x="1089211" y="3810009"/>
            <a:ext cx="9722224" cy="206210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是否压缩 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,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建议不开启，压缩也会消耗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cpu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，磁盘的话不值钱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rdbcompression yes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RDB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文件名称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dbfilename dump.rdb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文件</a:t>
            </a:r>
            <a:r>
              <a:rPr lang="zh-CN" altLang="en-US" sz="1600">
                <a:solidFill>
                  <a:srgbClr val="92D050"/>
                </a:solidFill>
              </a:rPr>
              <a:t>保存的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路径目录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dir ./ 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8008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2C8ACBB-6CC1-4F23-8EF6-A65BD98CD87D}"/>
              </a:ext>
            </a:extLst>
          </p:cNvPr>
          <p:cNvSpPr/>
          <p:nvPr/>
        </p:nvSpPr>
        <p:spPr>
          <a:xfrm>
            <a:off x="3217569" y="4027989"/>
            <a:ext cx="658905" cy="7470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页表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AF4F461-4B0E-444C-A26C-5B1556BD8F55}"/>
              </a:ext>
            </a:extLst>
          </p:cNvPr>
          <p:cNvSpPr/>
          <p:nvPr/>
        </p:nvSpPr>
        <p:spPr>
          <a:xfrm>
            <a:off x="3783740" y="5168258"/>
            <a:ext cx="4424082" cy="15418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48504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rgbClr val="48504F"/>
                </a:solidFill>
              </a:rPr>
              <a:t>物</a:t>
            </a:r>
            <a:endParaRPr lang="en-US" altLang="zh-CN">
              <a:solidFill>
                <a:srgbClr val="48504F"/>
              </a:solidFill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</a:rPr>
              <a:t>理</a:t>
            </a:r>
            <a:endParaRPr lang="en-US" altLang="zh-CN">
              <a:solidFill>
                <a:srgbClr val="48504F"/>
              </a:solidFill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</a:rPr>
              <a:t>内</a:t>
            </a:r>
            <a:endParaRPr lang="en-US" altLang="zh-CN">
              <a:solidFill>
                <a:srgbClr val="48504F"/>
              </a:solidFill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</a:rPr>
              <a:t>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95D0142-265E-42B8-9B2A-2C3E7602E720}"/>
              </a:ext>
            </a:extLst>
          </p:cNvPr>
          <p:cNvSpPr/>
          <p:nvPr/>
        </p:nvSpPr>
        <p:spPr>
          <a:xfrm>
            <a:off x="5366656" y="5204013"/>
            <a:ext cx="1303085" cy="10619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rgbClr val="AD2A26"/>
                </a:solidFill>
              </a:rPr>
              <a:t>read-only</a:t>
            </a:r>
            <a:endParaRPr lang="zh-CN" altLang="en-US" sz="1400">
              <a:solidFill>
                <a:srgbClr val="AD2A26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682AFFD-084A-428B-B88A-9754DD6A06A1}"/>
              </a:ext>
            </a:extLst>
          </p:cNvPr>
          <p:cNvSpPr/>
          <p:nvPr/>
        </p:nvSpPr>
        <p:spPr>
          <a:xfrm>
            <a:off x="7878450" y="3148775"/>
            <a:ext cx="2395314" cy="1766719"/>
          </a:xfrm>
          <a:prstGeom prst="roundRect">
            <a:avLst>
              <a:gd name="adj" fmla="val 12100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049A3760-2DB6-4ABD-927A-9F6A5C69CC41}"/>
              </a:ext>
            </a:extLst>
          </p:cNvPr>
          <p:cNvSpPr/>
          <p:nvPr/>
        </p:nvSpPr>
        <p:spPr>
          <a:xfrm>
            <a:off x="1642492" y="3254188"/>
            <a:ext cx="2395314" cy="1766719"/>
          </a:xfrm>
          <a:prstGeom prst="roundRect">
            <a:avLst>
              <a:gd name="adj" fmla="val 12100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70417"/>
            <a:ext cx="10698800" cy="1804796"/>
          </a:xfrm>
        </p:spPr>
        <p:txBody>
          <a:bodyPr/>
          <a:lstStyle/>
          <a:p>
            <a:r>
              <a:rPr lang="en-US" altLang="zh-CN"/>
              <a:t>bgsave</a:t>
            </a:r>
            <a:r>
              <a:rPr lang="zh-CN" altLang="en-US"/>
              <a:t>开始时会</a:t>
            </a:r>
            <a:r>
              <a:rPr lang="en-US" altLang="zh-CN"/>
              <a:t>fork</a:t>
            </a:r>
            <a:r>
              <a:rPr lang="zh-CN" altLang="en-US"/>
              <a:t>主进程得到子进程，子进程</a:t>
            </a:r>
            <a:r>
              <a:rPr lang="zh-CN" altLang="en-US">
                <a:solidFill>
                  <a:srgbClr val="AD2A26"/>
                </a:solidFill>
              </a:rPr>
              <a:t>共享</a:t>
            </a:r>
            <a:r>
              <a:rPr lang="zh-CN" altLang="en-US"/>
              <a:t>主进程的内存数据。完成</a:t>
            </a:r>
            <a:r>
              <a:rPr lang="en-US" altLang="zh-CN"/>
              <a:t>fork</a:t>
            </a:r>
            <a:r>
              <a:rPr lang="zh-CN" altLang="en-US"/>
              <a:t>后读取内存数据并写入 </a:t>
            </a:r>
            <a:r>
              <a:rPr lang="en-US" altLang="zh-CN"/>
              <a:t>RDB </a:t>
            </a:r>
            <a:r>
              <a:rPr lang="zh-CN" altLang="en-US"/>
              <a:t>文件。</a:t>
            </a:r>
            <a:endParaRPr lang="en-US" altLang="zh-CN"/>
          </a:p>
          <a:p>
            <a:r>
              <a:rPr lang="en-US" altLang="zh-CN"/>
              <a:t>fork</a:t>
            </a:r>
            <a:r>
              <a:rPr lang="zh-CN" altLang="en-US"/>
              <a:t>采用的是</a:t>
            </a:r>
            <a:r>
              <a:rPr lang="en-US" altLang="zh-CN"/>
              <a:t>copy-on-write</a:t>
            </a:r>
            <a:r>
              <a:rPr lang="zh-CN" altLang="en-US"/>
              <a:t>技术：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当主进程执行读操作时，访问共享内存；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当主进程执行写操作时，则会拷贝一份数据，执行写操作。</a:t>
            </a:r>
            <a:endParaRPr lang="en-US" altLang="zh-CN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3219F0-4999-4625-B7C0-A61A9808A9C5}"/>
              </a:ext>
            </a:extLst>
          </p:cNvPr>
          <p:cNvSpPr/>
          <p:nvPr/>
        </p:nvSpPr>
        <p:spPr>
          <a:xfrm>
            <a:off x="2013889" y="3351174"/>
            <a:ext cx="552893" cy="88781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4585EF7-7AE2-4008-9022-C056264A3F3C}"/>
              </a:ext>
            </a:extLst>
          </p:cNvPr>
          <p:cNvSpPr/>
          <p:nvPr/>
        </p:nvSpPr>
        <p:spPr>
          <a:xfrm>
            <a:off x="2140499" y="3368452"/>
            <a:ext cx="320938" cy="853262"/>
          </a:xfrm>
          <a:custGeom>
            <a:avLst/>
            <a:gdLst>
              <a:gd name="connsiteX0" fmla="*/ 555540 w 757562"/>
              <a:gd name="connsiteY0" fmla="*/ 0 h 2679404"/>
              <a:gd name="connsiteX1" fmla="*/ 2647 w 757562"/>
              <a:gd name="connsiteY1" fmla="*/ 946297 h 2679404"/>
              <a:gd name="connsiteX2" fmla="*/ 757559 w 757562"/>
              <a:gd name="connsiteY2" fmla="*/ 1073888 h 2679404"/>
              <a:gd name="connsiteX3" fmla="*/ 13280 w 757562"/>
              <a:gd name="connsiteY3" fmla="*/ 1765004 h 2679404"/>
              <a:gd name="connsiteX4" fmla="*/ 746926 w 757562"/>
              <a:gd name="connsiteY4" fmla="*/ 1850065 h 2679404"/>
              <a:gd name="connsiteX5" fmla="*/ 130238 w 757562"/>
              <a:gd name="connsiteY5" fmla="*/ 2679404 h 2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62" h="2679404">
                <a:moveTo>
                  <a:pt x="555540" y="0"/>
                </a:moveTo>
                <a:cubicBezTo>
                  <a:pt x="262258" y="383658"/>
                  <a:pt x="-31023" y="767316"/>
                  <a:pt x="2647" y="946297"/>
                </a:cubicBezTo>
                <a:cubicBezTo>
                  <a:pt x="36317" y="1125278"/>
                  <a:pt x="755787" y="937437"/>
                  <a:pt x="757559" y="1073888"/>
                </a:cubicBezTo>
                <a:cubicBezTo>
                  <a:pt x="759331" y="1210339"/>
                  <a:pt x="15052" y="1635641"/>
                  <a:pt x="13280" y="1765004"/>
                </a:cubicBezTo>
                <a:cubicBezTo>
                  <a:pt x="11508" y="1894367"/>
                  <a:pt x="727433" y="1697665"/>
                  <a:pt x="746926" y="1850065"/>
                </a:cubicBezTo>
                <a:cubicBezTo>
                  <a:pt x="766419" y="2002465"/>
                  <a:pt x="448328" y="2340934"/>
                  <a:pt x="130238" y="2679404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1D7BE4-559B-49AA-85B1-DA4631DA4EAC}"/>
              </a:ext>
            </a:extLst>
          </p:cNvPr>
          <p:cNvSpPr txBox="1"/>
          <p:nvPr/>
        </p:nvSpPr>
        <p:spPr>
          <a:xfrm>
            <a:off x="2614836" y="328968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主进程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0E14346-330D-4AEF-A8A3-A346DADEAB70}"/>
              </a:ext>
            </a:extLst>
          </p:cNvPr>
          <p:cNvSpPr/>
          <p:nvPr/>
        </p:nvSpPr>
        <p:spPr>
          <a:xfrm>
            <a:off x="9424782" y="3351174"/>
            <a:ext cx="552893" cy="88781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EAA8497-4D80-4382-B235-28477331A063}"/>
              </a:ext>
            </a:extLst>
          </p:cNvPr>
          <p:cNvSpPr/>
          <p:nvPr/>
        </p:nvSpPr>
        <p:spPr>
          <a:xfrm>
            <a:off x="9551392" y="3368452"/>
            <a:ext cx="320938" cy="853262"/>
          </a:xfrm>
          <a:custGeom>
            <a:avLst/>
            <a:gdLst>
              <a:gd name="connsiteX0" fmla="*/ 555540 w 757562"/>
              <a:gd name="connsiteY0" fmla="*/ 0 h 2679404"/>
              <a:gd name="connsiteX1" fmla="*/ 2647 w 757562"/>
              <a:gd name="connsiteY1" fmla="*/ 946297 h 2679404"/>
              <a:gd name="connsiteX2" fmla="*/ 757559 w 757562"/>
              <a:gd name="connsiteY2" fmla="*/ 1073888 h 2679404"/>
              <a:gd name="connsiteX3" fmla="*/ 13280 w 757562"/>
              <a:gd name="connsiteY3" fmla="*/ 1765004 h 2679404"/>
              <a:gd name="connsiteX4" fmla="*/ 746926 w 757562"/>
              <a:gd name="connsiteY4" fmla="*/ 1850065 h 2679404"/>
              <a:gd name="connsiteX5" fmla="*/ 130238 w 757562"/>
              <a:gd name="connsiteY5" fmla="*/ 2679404 h 2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62" h="2679404">
                <a:moveTo>
                  <a:pt x="555540" y="0"/>
                </a:moveTo>
                <a:cubicBezTo>
                  <a:pt x="262258" y="383658"/>
                  <a:pt x="-31023" y="767316"/>
                  <a:pt x="2647" y="946297"/>
                </a:cubicBezTo>
                <a:cubicBezTo>
                  <a:pt x="36317" y="1125278"/>
                  <a:pt x="755787" y="937437"/>
                  <a:pt x="757559" y="1073888"/>
                </a:cubicBezTo>
                <a:cubicBezTo>
                  <a:pt x="759331" y="1210339"/>
                  <a:pt x="15052" y="1635641"/>
                  <a:pt x="13280" y="1765004"/>
                </a:cubicBezTo>
                <a:cubicBezTo>
                  <a:pt x="11508" y="1894367"/>
                  <a:pt x="727433" y="1697665"/>
                  <a:pt x="746926" y="1850065"/>
                </a:cubicBezTo>
                <a:cubicBezTo>
                  <a:pt x="766419" y="2002465"/>
                  <a:pt x="448328" y="2340934"/>
                  <a:pt x="130238" y="2679404"/>
                </a:cubicBezTo>
              </a:path>
            </a:pathLst>
          </a:cu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D5C157-34F8-4D5B-9271-56D8B04786BE}"/>
              </a:ext>
            </a:extLst>
          </p:cNvPr>
          <p:cNvSpPr txBox="1"/>
          <p:nvPr/>
        </p:nvSpPr>
        <p:spPr>
          <a:xfrm>
            <a:off x="5688646" y="3458154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fork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28234F5-2999-4312-B6C2-518562F58230}"/>
              </a:ext>
            </a:extLst>
          </p:cNvPr>
          <p:cNvSpPr/>
          <p:nvPr/>
        </p:nvSpPr>
        <p:spPr>
          <a:xfrm>
            <a:off x="3210886" y="4034118"/>
            <a:ext cx="658905" cy="7470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页表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32041225-9910-4275-9B8A-6DE3B63C2146}"/>
              </a:ext>
            </a:extLst>
          </p:cNvPr>
          <p:cNvCxnSpPr>
            <a:cxnSpLocks/>
            <a:stCxn id="5" idx="2"/>
            <a:endCxn id="31" idx="1"/>
          </p:cNvCxnSpPr>
          <p:nvPr/>
        </p:nvCxnSpPr>
        <p:spPr>
          <a:xfrm rot="16200000" flipH="1">
            <a:off x="2666297" y="3863032"/>
            <a:ext cx="168629" cy="920550"/>
          </a:xfrm>
          <a:prstGeom prst="bentConnector2">
            <a:avLst/>
          </a:prstGeom>
          <a:ln>
            <a:solidFill>
              <a:srgbClr val="4850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ECF59B5-AEF4-415E-98D1-30C59A967F2C}"/>
              </a:ext>
            </a:extLst>
          </p:cNvPr>
          <p:cNvSpPr/>
          <p:nvPr/>
        </p:nvSpPr>
        <p:spPr>
          <a:xfrm>
            <a:off x="5517437" y="5529629"/>
            <a:ext cx="956689" cy="266209"/>
          </a:xfrm>
          <a:prstGeom prst="roundRect">
            <a:avLst/>
          </a:prstGeom>
          <a:solidFill>
            <a:srgbClr val="48504F"/>
          </a:soli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数据</a:t>
            </a:r>
            <a:r>
              <a:rPr lang="en-US" altLang="zh-CN" sz="12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1AAF79F6-FA82-403F-B68F-CE76B83CD3AA}"/>
              </a:ext>
            </a:extLst>
          </p:cNvPr>
          <p:cNvSpPr/>
          <p:nvPr/>
        </p:nvSpPr>
        <p:spPr>
          <a:xfrm>
            <a:off x="5515706" y="5907591"/>
            <a:ext cx="960151" cy="266209"/>
          </a:xfrm>
          <a:prstGeom prst="roundRect">
            <a:avLst/>
          </a:prstGeom>
          <a:solidFill>
            <a:srgbClr val="48504F"/>
          </a:soli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数据</a:t>
            </a:r>
            <a:r>
              <a:rPr lang="en-US" altLang="zh-CN" sz="120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1D35958-370F-44C7-A04E-EA853921DDB1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3869791" y="4407622"/>
            <a:ext cx="1647646" cy="1255112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78F80250-3CDC-4568-A4F4-2E1DF3A1C538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3869791" y="4407622"/>
            <a:ext cx="1645915" cy="1633074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FCFAD11-441C-4A43-BF57-F76F086B737B}"/>
              </a:ext>
            </a:extLst>
          </p:cNvPr>
          <p:cNvSpPr txBox="1"/>
          <p:nvPr/>
        </p:nvSpPr>
        <p:spPr>
          <a:xfrm>
            <a:off x="4829942" y="478219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3E18AF3-B6C9-49A0-8166-D8D164A09648}"/>
              </a:ext>
            </a:extLst>
          </p:cNvPr>
          <p:cNvSpPr/>
          <p:nvPr/>
        </p:nvSpPr>
        <p:spPr>
          <a:xfrm>
            <a:off x="8121773" y="4034117"/>
            <a:ext cx="658905" cy="7470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页表</a:t>
            </a: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550D09D3-90BA-41BF-877A-86A63AB2C61C}"/>
              </a:ext>
            </a:extLst>
          </p:cNvPr>
          <p:cNvSpPr/>
          <p:nvPr/>
        </p:nvSpPr>
        <p:spPr>
          <a:xfrm>
            <a:off x="4758652" y="3627977"/>
            <a:ext cx="2474259" cy="514001"/>
          </a:xfrm>
          <a:prstGeom prst="rightArrow">
            <a:avLst>
              <a:gd name="adj1" fmla="val 39536"/>
              <a:gd name="adj2" fmla="val 50000"/>
            </a:avLst>
          </a:prstGeom>
          <a:gradFill flip="none" rotWithShape="1">
            <a:gsLst>
              <a:gs pos="0">
                <a:srgbClr val="51726F"/>
              </a:gs>
              <a:gs pos="70000">
                <a:srgbClr val="48504F"/>
              </a:gs>
            </a:gsLst>
            <a:lin ang="5400000" scaled="1"/>
            <a:tileRect/>
          </a:gra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D084A19-7ECA-4801-88A3-48D401D7E058}"/>
              </a:ext>
            </a:extLst>
          </p:cNvPr>
          <p:cNvSpPr txBox="1"/>
          <p:nvPr/>
        </p:nvSpPr>
        <p:spPr>
          <a:xfrm>
            <a:off x="5550788" y="403213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复制页表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804FDC3-2B16-401D-8762-0DE868A8C7A0}"/>
              </a:ext>
            </a:extLst>
          </p:cNvPr>
          <p:cNvSpPr txBox="1"/>
          <p:nvPr/>
        </p:nvSpPr>
        <p:spPr>
          <a:xfrm>
            <a:off x="8711125" y="318840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子进程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40A3BF6E-B716-4F22-9805-0C511C290FD8}"/>
              </a:ext>
            </a:extLst>
          </p:cNvPr>
          <p:cNvCxnSpPr>
            <a:cxnSpLocks/>
            <a:stCxn id="24" idx="2"/>
            <a:endCxn id="56" idx="3"/>
          </p:cNvCxnSpPr>
          <p:nvPr/>
        </p:nvCxnSpPr>
        <p:spPr>
          <a:xfrm rot="5400000">
            <a:off x="9156640" y="3863032"/>
            <a:ext cx="168628" cy="920551"/>
          </a:xfrm>
          <a:prstGeom prst="bentConnector2">
            <a:avLst/>
          </a:prstGeom>
          <a:ln>
            <a:solidFill>
              <a:srgbClr val="4850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38">
            <a:extLst>
              <a:ext uri="{FF2B5EF4-FFF2-40B4-BE49-F238E27FC236}">
                <a16:creationId xmlns:a16="http://schemas.microsoft.com/office/drawing/2014/main" id="{76A69AF0-E4FE-4D27-A687-30A61EEBB49D}"/>
              </a:ext>
            </a:extLst>
          </p:cNvPr>
          <p:cNvCxnSpPr>
            <a:cxnSpLocks/>
            <a:stCxn id="56" idx="1"/>
            <a:endCxn id="37" idx="3"/>
          </p:cNvCxnSpPr>
          <p:nvPr/>
        </p:nvCxnSpPr>
        <p:spPr>
          <a:xfrm flipH="1">
            <a:off x="6475857" y="4407621"/>
            <a:ext cx="1645916" cy="1633075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连接符: 肘形 39">
            <a:extLst>
              <a:ext uri="{FF2B5EF4-FFF2-40B4-BE49-F238E27FC236}">
                <a16:creationId xmlns:a16="http://schemas.microsoft.com/office/drawing/2014/main" id="{3221D6BF-5956-4EA3-BAE4-74B63A898479}"/>
              </a:ext>
            </a:extLst>
          </p:cNvPr>
          <p:cNvCxnSpPr>
            <a:cxnSpLocks/>
            <a:stCxn id="56" idx="1"/>
            <a:endCxn id="34" idx="3"/>
          </p:cNvCxnSpPr>
          <p:nvPr/>
        </p:nvCxnSpPr>
        <p:spPr>
          <a:xfrm flipH="1">
            <a:off x="6474126" y="4407621"/>
            <a:ext cx="1647647" cy="1255113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圆柱体 73">
            <a:extLst>
              <a:ext uri="{FF2B5EF4-FFF2-40B4-BE49-F238E27FC236}">
                <a16:creationId xmlns:a16="http://schemas.microsoft.com/office/drawing/2014/main" id="{AC0FCFAA-7AA7-439A-B9C6-5E1F3FD41901}"/>
              </a:ext>
            </a:extLst>
          </p:cNvPr>
          <p:cNvSpPr/>
          <p:nvPr/>
        </p:nvSpPr>
        <p:spPr>
          <a:xfrm>
            <a:off x="10209953" y="5733319"/>
            <a:ext cx="1293357" cy="300306"/>
          </a:xfrm>
          <a:prstGeom prst="can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磁盘</a:t>
            </a:r>
          </a:p>
        </p:txBody>
      </p: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DC7768A2-48DE-4852-9B95-AA5160EBD39E}"/>
              </a:ext>
            </a:extLst>
          </p:cNvPr>
          <p:cNvCxnSpPr>
            <a:cxnSpLocks/>
            <a:stCxn id="24" idx="3"/>
            <a:endCxn id="74" idx="1"/>
          </p:cNvCxnSpPr>
          <p:nvPr/>
        </p:nvCxnSpPr>
        <p:spPr>
          <a:xfrm>
            <a:off x="9977675" y="3795084"/>
            <a:ext cx="878957" cy="1938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BFBE3582-D2D4-451C-B53F-DDE143B8EB5C}"/>
              </a:ext>
            </a:extLst>
          </p:cNvPr>
          <p:cNvSpPr txBox="1"/>
          <p:nvPr/>
        </p:nvSpPr>
        <p:spPr>
          <a:xfrm>
            <a:off x="9711861" y="520401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替换旧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文件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68FD5D7-C969-4F8C-9ECB-0F10389D61BD}"/>
              </a:ext>
            </a:extLst>
          </p:cNvPr>
          <p:cNvSpPr/>
          <p:nvPr/>
        </p:nvSpPr>
        <p:spPr>
          <a:xfrm>
            <a:off x="3935295" y="5935024"/>
            <a:ext cx="960151" cy="266209"/>
          </a:xfrm>
          <a:prstGeom prst="roundRect">
            <a:avLst/>
          </a:prstGeom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副本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682959B1-E94B-4592-B4BF-64CEAC32A249}"/>
              </a:ext>
            </a:extLst>
          </p:cNvPr>
          <p:cNvCxnSpPr>
            <a:cxnSpLocks/>
            <a:stCxn id="31" idx="2"/>
            <a:endCxn id="81" idx="1"/>
          </p:cNvCxnSpPr>
          <p:nvPr/>
        </p:nvCxnSpPr>
        <p:spPr>
          <a:xfrm rot="16200000" flipH="1">
            <a:off x="3094315" y="5227149"/>
            <a:ext cx="1287004" cy="394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DC3C0CC5-BD3D-4462-8F1F-9166E9DA4204}"/>
              </a:ext>
            </a:extLst>
          </p:cNvPr>
          <p:cNvSpPr txBox="1"/>
          <p:nvPr/>
        </p:nvSpPr>
        <p:spPr>
          <a:xfrm>
            <a:off x="2979386" y="5359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9" name="箭头: 下弧形 88">
            <a:extLst>
              <a:ext uri="{FF2B5EF4-FFF2-40B4-BE49-F238E27FC236}">
                <a16:creationId xmlns:a16="http://schemas.microsoft.com/office/drawing/2014/main" id="{2441F170-E1E5-4F4D-8242-B6E460720A69}"/>
              </a:ext>
            </a:extLst>
          </p:cNvPr>
          <p:cNvSpPr/>
          <p:nvPr/>
        </p:nvSpPr>
        <p:spPr>
          <a:xfrm flipH="1">
            <a:off x="4208924" y="6194450"/>
            <a:ext cx="1762803" cy="433457"/>
          </a:xfrm>
          <a:prstGeom prst="curvedUpArrow">
            <a:avLst>
              <a:gd name="adj1" fmla="val 18892"/>
              <a:gd name="adj2" fmla="val 87605"/>
              <a:gd name="adj3" fmla="val 31204"/>
            </a:avLst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数据拷贝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1B84675-B4A6-4AA2-A06E-21B39C287A7D}"/>
              </a:ext>
            </a:extLst>
          </p:cNvPr>
          <p:cNvSpPr txBox="1"/>
          <p:nvPr/>
        </p:nvSpPr>
        <p:spPr>
          <a:xfrm>
            <a:off x="6606419" y="478219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8" name="连接符: 肘形 39">
            <a:extLst>
              <a:ext uri="{FF2B5EF4-FFF2-40B4-BE49-F238E27FC236}">
                <a16:creationId xmlns:a16="http://schemas.microsoft.com/office/drawing/2014/main" id="{06B26044-EE28-4DB7-8CD8-84C2E65194C2}"/>
              </a:ext>
            </a:extLst>
          </p:cNvPr>
          <p:cNvCxnSpPr>
            <a:cxnSpLocks/>
            <a:stCxn id="31" idx="3"/>
            <a:endCxn id="81" idx="0"/>
          </p:cNvCxnSpPr>
          <p:nvPr/>
        </p:nvCxnSpPr>
        <p:spPr>
          <a:xfrm>
            <a:off x="3869791" y="4407622"/>
            <a:ext cx="545580" cy="1527402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49786A6-1FC9-4925-A8A1-39E5E0B2F5A2}"/>
              </a:ext>
            </a:extLst>
          </p:cNvPr>
          <p:cNvSpPr txBox="1"/>
          <p:nvPr/>
        </p:nvSpPr>
        <p:spPr>
          <a:xfrm>
            <a:off x="4022059" y="547127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0638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40182 -0.00047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-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5125 -0.007704 E" pathEditMode="relative" ptsTypes="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125 0.007704 L 0 0 E" pathEditMode="relative" ptsTypes="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3148" y="93529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301682" y="10691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30" grpId="0" animBg="1"/>
      <p:bldP spid="95" grpId="0" animBg="1"/>
      <p:bldP spid="60" grpId="0" animBg="1"/>
      <p:bldP spid="59" grpId="0" animBg="1"/>
      <p:bldP spid="5" grpId="0" animBg="1"/>
      <p:bldP spid="22" grpId="0" animBg="1"/>
      <p:bldP spid="23" grpId="0"/>
      <p:bldP spid="24" grpId="0" animBg="1"/>
      <p:bldP spid="25" grpId="0" animBg="1"/>
      <p:bldP spid="29" grpId="0"/>
      <p:bldP spid="31" grpId="0" animBg="1"/>
      <p:bldP spid="34" grpId="0" animBg="1"/>
      <p:bldP spid="37" grpId="0" animBg="1"/>
      <p:bldP spid="52" grpId="0"/>
      <p:bldP spid="56" grpId="0" animBg="1"/>
      <p:bldP spid="57" grpId="0" animBg="1"/>
      <p:bldP spid="58" grpId="0"/>
      <p:bldP spid="61" grpId="0"/>
      <p:bldP spid="74" grpId="0" animBg="1"/>
      <p:bldP spid="78" grpId="0"/>
      <p:bldP spid="81" grpId="0" animBg="1"/>
      <p:bldP spid="88" grpId="0"/>
      <p:bldP spid="89" grpId="0" animBg="1"/>
      <p:bldP spid="94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77A9A0-6B15-42D9-87B4-7B3F14CA6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方式</a:t>
            </a:r>
            <a:r>
              <a:rPr lang="en-US" altLang="zh-CN"/>
              <a:t>bgsave</a:t>
            </a:r>
            <a:r>
              <a:rPr lang="zh-CN" altLang="en-US"/>
              <a:t>的基本流程？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fork</a:t>
            </a:r>
            <a:r>
              <a:rPr lang="zh-CN" altLang="en-US" sz="1600"/>
              <a:t>主进程得到一个子进程，共享内存空间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子进程读取内存数据并写入新的</a:t>
            </a:r>
            <a:r>
              <a:rPr lang="en-US" altLang="zh-CN" sz="1600"/>
              <a:t>RDB</a:t>
            </a:r>
            <a:r>
              <a:rPr lang="zh-CN" altLang="en-US" sz="1600"/>
              <a:t>文件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用新</a:t>
            </a:r>
            <a:r>
              <a:rPr lang="en-US" altLang="zh-CN" sz="1600"/>
              <a:t>RDB</a:t>
            </a:r>
            <a:r>
              <a:rPr lang="zh-CN" altLang="en-US" sz="1600"/>
              <a:t>文件替换旧的</a:t>
            </a:r>
            <a:r>
              <a:rPr lang="en-US" altLang="zh-CN" sz="1600"/>
              <a:t>RDB</a:t>
            </a:r>
            <a:r>
              <a:rPr lang="zh-CN" altLang="en-US" sz="1600"/>
              <a:t>文件。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会在什么时候执行？</a:t>
            </a:r>
            <a:r>
              <a:rPr lang="en-US" altLang="zh-CN"/>
              <a:t>save 60 1000</a:t>
            </a:r>
            <a:r>
              <a:rPr lang="zh-CN" altLang="en-US"/>
              <a:t>代表什么含义？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默认是服务停止时。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代表</a:t>
            </a:r>
            <a:r>
              <a:rPr lang="en-US" altLang="zh-CN" sz="1600"/>
              <a:t>60</a:t>
            </a:r>
            <a:r>
              <a:rPr lang="zh-CN" altLang="en-US" sz="1600"/>
              <a:t>秒内至少执行</a:t>
            </a:r>
            <a:r>
              <a:rPr lang="en-US" altLang="zh-CN" sz="1600"/>
              <a:t>1000</a:t>
            </a:r>
            <a:r>
              <a:rPr lang="zh-CN" altLang="en-US" sz="1600"/>
              <a:t>次修改则触发</a:t>
            </a:r>
            <a:r>
              <a:rPr lang="en-US" altLang="zh-CN" sz="1600"/>
              <a:t>RDB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的缺点？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RDB</a:t>
            </a:r>
            <a:r>
              <a:rPr lang="zh-CN" altLang="en-US" sz="1600"/>
              <a:t>执行间隔时间长，两次</a:t>
            </a:r>
            <a:r>
              <a:rPr lang="en-US" altLang="zh-CN" sz="1600"/>
              <a:t>RDB</a:t>
            </a:r>
            <a:r>
              <a:rPr lang="zh-CN" altLang="en-US" sz="1600"/>
              <a:t>之间写入数据有丢失的风险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fork</a:t>
            </a:r>
            <a:r>
              <a:rPr lang="zh-CN" altLang="en-US" sz="1600"/>
              <a:t>子进程、压缩、写出</a:t>
            </a:r>
            <a:r>
              <a:rPr lang="en-US" altLang="zh-CN" sz="1600"/>
              <a:t>RDB</a:t>
            </a:r>
            <a:r>
              <a:rPr lang="zh-CN" altLang="en-US" sz="1600"/>
              <a:t>文件都比较耗时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288315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48504F"/>
                </a:solidFill>
              </a:rPr>
              <a:t>RDB</a:t>
            </a:r>
            <a:r>
              <a:rPr lang="zh-CN" altLang="en-US">
                <a:solidFill>
                  <a:srgbClr val="48504F"/>
                </a:solidFill>
              </a:rPr>
              <a:t>持久化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en-US" altLang="zh-CN">
                <a:solidFill>
                  <a:srgbClr val="AD2A26"/>
                </a:solidFill>
              </a:rPr>
              <a:t>AOF</a:t>
            </a:r>
            <a:r>
              <a:rPr lang="zh-CN" altLang="en-US">
                <a:solidFill>
                  <a:srgbClr val="AD2A26"/>
                </a:solidFill>
              </a:rPr>
              <a:t>持久化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027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465955"/>
          </a:xfrm>
        </p:spPr>
        <p:txBody>
          <a:bodyPr/>
          <a:lstStyle/>
          <a:p>
            <a:r>
              <a:rPr lang="en-US" altLang="zh-CN"/>
              <a:t>AOF</a:t>
            </a:r>
            <a:r>
              <a:rPr lang="zh-CN" altLang="en-US"/>
              <a:t>全称为</a:t>
            </a:r>
            <a:r>
              <a:rPr lang="en-US" altLang="zh-CN"/>
              <a:t>Append Only File</a:t>
            </a:r>
            <a:r>
              <a:rPr lang="zh-CN" altLang="en-US"/>
              <a:t>（追加文件）。</a:t>
            </a:r>
            <a:r>
              <a:rPr lang="en-US" altLang="zh-CN"/>
              <a:t>Redis</a:t>
            </a:r>
            <a:r>
              <a:rPr lang="zh-CN" altLang="en-US"/>
              <a:t>处理的每一个写命令都会记录在</a:t>
            </a:r>
            <a:r>
              <a:rPr lang="en-US" altLang="zh-CN"/>
              <a:t>AOF</a:t>
            </a:r>
            <a:r>
              <a:rPr lang="zh-CN" altLang="en-US"/>
              <a:t>文件，可以看做是命令日志文件。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335F8A-25DD-4265-A3A7-94E65049E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80" y="2528239"/>
            <a:ext cx="3924640" cy="7239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EED231-738C-4CA0-B095-5CEA61EC2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25" y="4089194"/>
            <a:ext cx="1962150" cy="190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3391915-D8D2-4142-B090-862D5F506E62}"/>
              </a:ext>
            </a:extLst>
          </p:cNvPr>
          <p:cNvGrpSpPr/>
          <p:nvPr/>
        </p:nvGrpSpPr>
        <p:grpSpPr>
          <a:xfrm>
            <a:off x="7694408" y="3820308"/>
            <a:ext cx="1636041" cy="2111660"/>
            <a:chOff x="6414248" y="3713628"/>
            <a:chExt cx="1636041" cy="211166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7542B00-87ED-4526-AB97-4D52103D70A0}"/>
                </a:ext>
              </a:extLst>
            </p:cNvPr>
            <p:cNvSpPr/>
            <p:nvPr/>
          </p:nvSpPr>
          <p:spPr>
            <a:xfrm>
              <a:off x="6414248" y="3721249"/>
              <a:ext cx="1622312" cy="2104039"/>
            </a:xfrm>
            <a:custGeom>
              <a:avLst/>
              <a:gdLst>
                <a:gd name="connsiteX0" fmla="*/ 0 w 1622312"/>
                <a:gd name="connsiteY0" fmla="*/ 0 h 2104039"/>
                <a:gd name="connsiteX1" fmla="*/ 1091906 w 1622312"/>
                <a:gd name="connsiteY1" fmla="*/ 0 h 2104039"/>
                <a:gd name="connsiteX2" fmla="*/ 1622312 w 1622312"/>
                <a:gd name="connsiteY2" fmla="*/ 558369 h 2104039"/>
                <a:gd name="connsiteX3" fmla="*/ 1622312 w 1622312"/>
                <a:gd name="connsiteY3" fmla="*/ 2104039 h 2104039"/>
                <a:gd name="connsiteX4" fmla="*/ 0 w 1622312"/>
                <a:gd name="connsiteY4" fmla="*/ 2104039 h 2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2312" h="2104039">
                  <a:moveTo>
                    <a:pt x="0" y="0"/>
                  </a:moveTo>
                  <a:lnTo>
                    <a:pt x="1091906" y="0"/>
                  </a:lnTo>
                  <a:lnTo>
                    <a:pt x="1622312" y="558369"/>
                  </a:lnTo>
                  <a:lnTo>
                    <a:pt x="1622312" y="2104039"/>
                  </a:lnTo>
                  <a:lnTo>
                    <a:pt x="0" y="2104039"/>
                  </a:lnTo>
                  <a:close/>
                </a:path>
              </a:pathLst>
            </a:custGeom>
            <a:solidFill>
              <a:srgbClr val="F5FAF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>
                <a:solidFill>
                  <a:srgbClr val="48504F"/>
                </a:solidFill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2D88ADD-4923-4182-B817-7DA80004F3A2}"/>
                </a:ext>
              </a:extLst>
            </p:cNvPr>
            <p:cNvSpPr/>
            <p:nvPr/>
          </p:nvSpPr>
          <p:spPr>
            <a:xfrm>
              <a:off x="7520638" y="3713628"/>
              <a:ext cx="529651" cy="566271"/>
            </a:xfrm>
            <a:custGeom>
              <a:avLst/>
              <a:gdLst>
                <a:gd name="connsiteX0" fmla="*/ 0 w 708461"/>
                <a:gd name="connsiteY0" fmla="*/ 0 h 753970"/>
                <a:gd name="connsiteX1" fmla="*/ 708461 w 708461"/>
                <a:gd name="connsiteY1" fmla="*/ 753970 h 753970"/>
                <a:gd name="connsiteX2" fmla="*/ 0 w 708461"/>
                <a:gd name="connsiteY2" fmla="*/ 753970 h 75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461" h="753970">
                  <a:moveTo>
                    <a:pt x="0" y="0"/>
                  </a:moveTo>
                  <a:lnTo>
                    <a:pt x="708461" y="753970"/>
                  </a:lnTo>
                  <a:lnTo>
                    <a:pt x="0" y="75397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E6D9C50-1711-4A2B-B209-BC498ACD8EF1}"/>
                </a:ext>
              </a:extLst>
            </p:cNvPr>
            <p:cNvSpPr txBox="1"/>
            <p:nvPr/>
          </p:nvSpPr>
          <p:spPr>
            <a:xfrm>
              <a:off x="7451464" y="4004383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AD2A26"/>
                  </a:solidFill>
                  <a:latin typeface="+mn-lt"/>
                  <a:ea typeface="+mn-ea"/>
                </a:rPr>
                <a:t>AOF</a:t>
              </a:r>
              <a:endParaRPr lang="zh-CN" altLang="en-US" sz="1400" dirty="0">
                <a:solidFill>
                  <a:srgbClr val="AD2A26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3C8D72A-2944-4BE0-A676-5060815DF26F}"/>
              </a:ext>
            </a:extLst>
          </p:cNvPr>
          <p:cNvCxnSpPr>
            <a:stCxn id="6" idx="2"/>
          </p:cNvCxnSpPr>
          <p:nvPr/>
        </p:nvCxnSpPr>
        <p:spPr>
          <a:xfrm>
            <a:off x="4024800" y="3252202"/>
            <a:ext cx="0" cy="1043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56506E-D4C8-4029-900D-49226D48EE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05875" y="5041694"/>
            <a:ext cx="2674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F31EF78-82D1-45AB-8FD4-96C79CDC3C15}"/>
              </a:ext>
            </a:extLst>
          </p:cNvPr>
          <p:cNvSpPr txBox="1"/>
          <p:nvPr/>
        </p:nvSpPr>
        <p:spPr>
          <a:xfrm>
            <a:off x="7699769" y="3972007"/>
            <a:ext cx="17332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$3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$3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num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$3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123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591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4659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/>
              <a:t>AOF</a:t>
            </a:r>
            <a:r>
              <a:rPr lang="zh-CN" altLang="en-US"/>
              <a:t>默认是关闭的，需要修改</a:t>
            </a:r>
            <a:r>
              <a:rPr lang="en-US" altLang="zh-CN"/>
              <a:t>redis.conf</a:t>
            </a:r>
            <a:r>
              <a:rPr lang="zh-CN" altLang="en-US"/>
              <a:t>配置文件来开启</a:t>
            </a:r>
            <a:r>
              <a:rPr lang="en-US" altLang="zh-CN"/>
              <a:t>AOF</a:t>
            </a:r>
            <a:r>
              <a:rPr lang="zh-CN" altLang="en-US"/>
              <a:t>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AOF</a:t>
            </a:r>
            <a:r>
              <a:rPr lang="zh-CN" altLang="en-US"/>
              <a:t>的命令记录的频率也可以通过</a:t>
            </a:r>
            <a:r>
              <a:rPr lang="en-US" altLang="zh-CN"/>
              <a:t>redis.conf</a:t>
            </a:r>
            <a:r>
              <a:rPr lang="zh-CN" altLang="en-US"/>
              <a:t>文件来配：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53328F-BA5F-4FE5-BD36-7D1E28C4DCC9}"/>
              </a:ext>
            </a:extLst>
          </p:cNvPr>
          <p:cNvSpPr txBox="1"/>
          <p:nvPr/>
        </p:nvSpPr>
        <p:spPr>
          <a:xfrm>
            <a:off x="782319" y="2006965"/>
            <a:ext cx="9545021" cy="954107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是否开启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功能，默认是</a:t>
            </a:r>
            <a:r>
              <a:rPr lang="en-US" altLang="zh-CN" sz="1400">
                <a:solidFill>
                  <a:srgbClr val="92D050"/>
                </a:solidFill>
              </a:rPr>
              <a:t>no</a:t>
            </a:r>
            <a:endParaRPr lang="en-US" altLang="zh-CN" sz="14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appendonly yes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  <a:latin typeface="+mn-lt"/>
                <a:ea typeface="+mn-ea"/>
              </a:rPr>
              <a:t># AOF</a:t>
            </a:r>
            <a:r>
              <a:rPr lang="zh-CN" altLang="en-US" sz="1400">
                <a:solidFill>
                  <a:srgbClr val="92D050"/>
                </a:solidFill>
                <a:latin typeface="+mn-lt"/>
                <a:ea typeface="+mn-ea"/>
              </a:rPr>
              <a:t>文件的名称</a:t>
            </a:r>
            <a:endParaRPr lang="en-US" altLang="zh-CN" sz="14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appendfilename "appendonly.aof"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4C4ABC-8956-4288-B289-99814681B22A}"/>
              </a:ext>
            </a:extLst>
          </p:cNvPr>
          <p:cNvSpPr txBox="1"/>
          <p:nvPr/>
        </p:nvSpPr>
        <p:spPr>
          <a:xfrm>
            <a:off x="782319" y="3460865"/>
            <a:ext cx="9545020" cy="1384995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表示每执行一次写命令，立即记录到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文件</a:t>
            </a:r>
            <a:endParaRPr lang="en-US" altLang="zh-CN" sz="1400">
              <a:solidFill>
                <a:srgbClr val="92D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appendfsync always </a:t>
            </a:r>
          </a:p>
          <a:p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写命令执行完先放入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缓冲区，然后表示每隔</a:t>
            </a:r>
            <a:r>
              <a:rPr lang="en-US" altLang="zh-CN" sz="1400">
                <a:solidFill>
                  <a:srgbClr val="92D050"/>
                </a:solidFill>
              </a:rPr>
              <a:t>1</a:t>
            </a:r>
            <a:r>
              <a:rPr lang="zh-CN" altLang="en-US" sz="1400">
                <a:solidFill>
                  <a:srgbClr val="92D050"/>
                </a:solidFill>
              </a:rPr>
              <a:t>秒将缓冲区数据写到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文件，是默认方案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appendfsync everysec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写命令执行完先放入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缓冲区，由操作系统决定何时将缓冲区内容写回磁盘</a:t>
            </a:r>
            <a:endParaRPr lang="en-US" altLang="zh-CN" sz="1400">
              <a:solidFill>
                <a:srgbClr val="92D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appendfsync no</a:t>
            </a: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38154476-F4B9-4138-9819-01F80C51A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13046"/>
              </p:ext>
            </p:extLst>
          </p:nvPr>
        </p:nvGraphicFramePr>
        <p:xfrm>
          <a:off x="782318" y="5049819"/>
          <a:ext cx="893990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76788">
                  <a:extLst>
                    <a:ext uri="{9D8B030D-6E8A-4147-A177-3AD203B41FA5}">
                      <a16:colId xmlns:a16="http://schemas.microsoft.com/office/drawing/2014/main" val="259750222"/>
                    </a:ext>
                  </a:extLst>
                </a:gridCol>
                <a:gridCol w="1734670">
                  <a:extLst>
                    <a:ext uri="{9D8B030D-6E8A-4147-A177-3AD203B41FA5}">
                      <a16:colId xmlns:a16="http://schemas.microsoft.com/office/drawing/2014/main" val="1874595308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2285237666"/>
                    </a:ext>
                  </a:extLst>
                </a:gridCol>
                <a:gridCol w="3119716">
                  <a:extLst>
                    <a:ext uri="{9D8B030D-6E8A-4147-A177-3AD203B41FA5}">
                      <a16:colId xmlns:a16="http://schemas.microsoft.com/office/drawing/2014/main" val="544887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配置项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刷盘时机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优点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缺点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8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Always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同步刷盘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可靠性高，几乎不丢数据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性能影响大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57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everysec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每秒刷盘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性能适中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最多丢失</a:t>
                      </a:r>
                      <a:r>
                        <a:rPr lang="en-US" altLang="zh-CN" sz="1600"/>
                        <a:t>1</a:t>
                      </a:r>
                      <a:r>
                        <a:rPr lang="zh-CN" altLang="en-US" sz="1600"/>
                        <a:t>秒数据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6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操作系统控制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性能最好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可靠性较差，可能丢失大量数据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359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4918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350947"/>
          </a:xfrm>
        </p:spPr>
        <p:txBody>
          <a:bodyPr/>
          <a:lstStyle/>
          <a:p>
            <a:r>
              <a:rPr lang="zh-CN" altLang="en-US"/>
              <a:t>因为是记录命令，</a:t>
            </a:r>
            <a:r>
              <a:rPr lang="en-US" altLang="zh-CN"/>
              <a:t>AOF</a:t>
            </a:r>
            <a:r>
              <a:rPr lang="zh-CN" altLang="en-US"/>
              <a:t>文件会比</a:t>
            </a:r>
            <a:r>
              <a:rPr lang="en-US" altLang="zh-CN"/>
              <a:t>RDB</a:t>
            </a:r>
            <a:r>
              <a:rPr lang="zh-CN" altLang="en-US"/>
              <a:t>文件大的多。而且</a:t>
            </a:r>
            <a:r>
              <a:rPr lang="en-US" altLang="zh-CN"/>
              <a:t>AOF</a:t>
            </a:r>
            <a:r>
              <a:rPr lang="zh-CN" altLang="en-US"/>
              <a:t>会记录对同一个</a:t>
            </a:r>
            <a:r>
              <a:rPr lang="en-US" altLang="zh-CN"/>
              <a:t>key</a:t>
            </a:r>
            <a:r>
              <a:rPr lang="zh-CN" altLang="en-US"/>
              <a:t>的多次写操作，但只有最后一次写操作才有意义。通过执行</a:t>
            </a:r>
            <a:r>
              <a:rPr lang="en-US" altLang="zh-CN">
                <a:solidFill>
                  <a:srgbClr val="AD2A26"/>
                </a:solidFill>
              </a:rPr>
              <a:t>bgrewriteaof</a:t>
            </a:r>
            <a:r>
              <a:rPr lang="zh-CN" altLang="en-US"/>
              <a:t>命令，可以让</a:t>
            </a:r>
            <a:r>
              <a:rPr lang="en-US" altLang="zh-CN"/>
              <a:t>AOF</a:t>
            </a:r>
            <a:r>
              <a:rPr lang="zh-CN" altLang="en-US"/>
              <a:t>文件执行重写功能，用最少的命令达到相同效果。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也会在触发阈值时自动去重写</a:t>
            </a:r>
            <a:r>
              <a:rPr lang="en-US" altLang="zh-CN"/>
              <a:t>AOF</a:t>
            </a:r>
            <a:r>
              <a:rPr lang="zh-CN" altLang="en-US"/>
              <a:t>文件。阈值也可以在</a:t>
            </a:r>
            <a:r>
              <a:rPr lang="en-US" altLang="zh-CN"/>
              <a:t>redis.conf</a:t>
            </a:r>
            <a:r>
              <a:rPr lang="zh-CN" altLang="en-US"/>
              <a:t>中配置：</a:t>
            </a:r>
            <a:endParaRPr lang="en-US" altLang="zh-CN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270907-3E3F-45DD-818A-305A74AF239E}"/>
              </a:ext>
            </a:extLst>
          </p:cNvPr>
          <p:cNvGrpSpPr/>
          <p:nvPr/>
        </p:nvGrpSpPr>
        <p:grpSpPr>
          <a:xfrm>
            <a:off x="1967991" y="2574428"/>
            <a:ext cx="1796791" cy="985283"/>
            <a:chOff x="1749421" y="2580071"/>
            <a:chExt cx="2066986" cy="98528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719FA2-7EA2-457F-8F76-C62727A663E7}"/>
                </a:ext>
              </a:extLst>
            </p:cNvPr>
            <p:cNvGrpSpPr/>
            <p:nvPr/>
          </p:nvGrpSpPr>
          <p:grpSpPr>
            <a:xfrm>
              <a:off x="1749422" y="2580071"/>
              <a:ext cx="2066985" cy="985283"/>
              <a:chOff x="960120" y="2443717"/>
              <a:chExt cx="2066985" cy="9852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D31E4AC-6246-487E-BA6B-C6B0330F83BC}"/>
                  </a:ext>
                </a:extLst>
              </p:cNvPr>
              <p:cNvSpPr/>
              <p:nvPr/>
            </p:nvSpPr>
            <p:spPr>
              <a:xfrm>
                <a:off x="960120" y="2521354"/>
                <a:ext cx="2057400" cy="907646"/>
              </a:xfrm>
              <a:custGeom>
                <a:avLst/>
                <a:gdLst>
                  <a:gd name="connsiteX0" fmla="*/ 0 w 2057400"/>
                  <a:gd name="connsiteY0" fmla="*/ 0 h 3986126"/>
                  <a:gd name="connsiteX1" fmla="*/ 1535602 w 2057400"/>
                  <a:gd name="connsiteY1" fmla="*/ 0 h 3986126"/>
                  <a:gd name="connsiteX2" fmla="*/ 2057400 w 2057400"/>
                  <a:gd name="connsiteY2" fmla="*/ 542768 h 3986126"/>
                  <a:gd name="connsiteX3" fmla="*/ 2057400 w 2057400"/>
                  <a:gd name="connsiteY3" fmla="*/ 3986126 h 3986126"/>
                  <a:gd name="connsiteX4" fmla="*/ 0 w 2057400"/>
                  <a:gd name="connsiteY4" fmla="*/ 3986126 h 398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3986126">
                    <a:moveTo>
                      <a:pt x="0" y="0"/>
                    </a:moveTo>
                    <a:lnTo>
                      <a:pt x="1535602" y="0"/>
                    </a:lnTo>
                    <a:lnTo>
                      <a:pt x="2057400" y="542768"/>
                    </a:lnTo>
                    <a:lnTo>
                      <a:pt x="2057400" y="3986126"/>
                    </a:lnTo>
                    <a:lnTo>
                      <a:pt x="0" y="3986126"/>
                    </a:lnTo>
                    <a:close/>
                  </a:path>
                </a:pathLst>
              </a:custGeom>
              <a:solidFill>
                <a:srgbClr val="F5FA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047D6BA8-E0B7-4A30-8E6C-64303E3F6D0A}"/>
                  </a:ext>
                </a:extLst>
              </p:cNvPr>
              <p:cNvSpPr/>
              <p:nvPr/>
            </p:nvSpPr>
            <p:spPr>
              <a:xfrm rot="20505853">
                <a:off x="2511432" y="2443717"/>
                <a:ext cx="475535" cy="289345"/>
              </a:xfrm>
              <a:custGeom>
                <a:avLst/>
                <a:gdLst>
                  <a:gd name="connsiteX0" fmla="*/ 0 w 708461"/>
                  <a:gd name="connsiteY0" fmla="*/ 0 h 753970"/>
                  <a:gd name="connsiteX1" fmla="*/ 708461 w 708461"/>
                  <a:gd name="connsiteY1" fmla="*/ 753970 h 753970"/>
                  <a:gd name="connsiteX2" fmla="*/ 0 w 708461"/>
                  <a:gd name="connsiteY2" fmla="*/ 753970 h 753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461" h="753970">
                    <a:moveTo>
                      <a:pt x="0" y="0"/>
                    </a:moveTo>
                    <a:lnTo>
                      <a:pt x="708461" y="753970"/>
                    </a:lnTo>
                    <a:lnTo>
                      <a:pt x="0" y="75397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2D80AF4-1594-4A94-AA35-9725E7E25EC1}"/>
                  </a:ext>
                </a:extLst>
              </p:cNvPr>
              <p:cNvSpPr txBox="1"/>
              <p:nvPr/>
            </p:nvSpPr>
            <p:spPr>
              <a:xfrm>
                <a:off x="2398432" y="2512139"/>
                <a:ext cx="628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rgbClr val="AD2A26"/>
                    </a:solidFill>
                    <a:latin typeface="+mn-lt"/>
                    <a:ea typeface="+mn-ea"/>
                  </a:rPr>
                  <a:t>AOF</a:t>
                </a:r>
                <a:endParaRPr lang="zh-CN" altLang="en-US" sz="1400" dirty="0">
                  <a:solidFill>
                    <a:srgbClr val="AD2A26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993A90-EB44-4C77-AAEE-AA712DDC8255}"/>
                </a:ext>
              </a:extLst>
            </p:cNvPr>
            <p:cNvSpPr txBox="1"/>
            <p:nvPr/>
          </p:nvSpPr>
          <p:spPr>
            <a:xfrm>
              <a:off x="1749421" y="2757945"/>
              <a:ext cx="17001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/>
                <a:t>set num 123</a:t>
              </a:r>
            </a:p>
            <a:p>
              <a:r>
                <a:rPr lang="en-US" altLang="zh-CN" sz="1200"/>
                <a:t>set name jack</a:t>
              </a:r>
            </a:p>
            <a:p>
              <a:r>
                <a:rPr lang="en-US" altLang="zh-CN" sz="1200"/>
                <a:t>set num 666</a:t>
              </a:r>
              <a:endParaRPr lang="zh-CN" altLang="en-US" sz="120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8D03A26-02FE-42B4-8204-1379E3BBBAF8}"/>
              </a:ext>
            </a:extLst>
          </p:cNvPr>
          <p:cNvGrpSpPr/>
          <p:nvPr/>
        </p:nvGrpSpPr>
        <p:grpSpPr>
          <a:xfrm>
            <a:off x="7816147" y="2574418"/>
            <a:ext cx="2317149" cy="985302"/>
            <a:chOff x="7654782" y="2634831"/>
            <a:chExt cx="2317149" cy="98530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75CF626-2F64-47B2-83D8-9199C0CF86E5}"/>
                </a:ext>
              </a:extLst>
            </p:cNvPr>
            <p:cNvGrpSpPr/>
            <p:nvPr/>
          </p:nvGrpSpPr>
          <p:grpSpPr>
            <a:xfrm>
              <a:off x="7654782" y="2634831"/>
              <a:ext cx="2314868" cy="985302"/>
              <a:chOff x="702653" y="2443698"/>
              <a:chExt cx="2314868" cy="9853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66553D8E-38E8-484F-A56D-F0BD196D7504}"/>
                  </a:ext>
                </a:extLst>
              </p:cNvPr>
              <p:cNvSpPr/>
              <p:nvPr/>
            </p:nvSpPr>
            <p:spPr>
              <a:xfrm>
                <a:off x="702653" y="2521354"/>
                <a:ext cx="2314868" cy="907646"/>
              </a:xfrm>
              <a:custGeom>
                <a:avLst/>
                <a:gdLst>
                  <a:gd name="connsiteX0" fmla="*/ 0 w 2057400"/>
                  <a:gd name="connsiteY0" fmla="*/ 0 h 3986126"/>
                  <a:gd name="connsiteX1" fmla="*/ 1535602 w 2057400"/>
                  <a:gd name="connsiteY1" fmla="*/ 0 h 3986126"/>
                  <a:gd name="connsiteX2" fmla="*/ 2057400 w 2057400"/>
                  <a:gd name="connsiteY2" fmla="*/ 542768 h 3986126"/>
                  <a:gd name="connsiteX3" fmla="*/ 2057400 w 2057400"/>
                  <a:gd name="connsiteY3" fmla="*/ 3986126 h 3986126"/>
                  <a:gd name="connsiteX4" fmla="*/ 0 w 2057400"/>
                  <a:gd name="connsiteY4" fmla="*/ 3986126 h 398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3986126">
                    <a:moveTo>
                      <a:pt x="0" y="0"/>
                    </a:moveTo>
                    <a:lnTo>
                      <a:pt x="1535602" y="0"/>
                    </a:lnTo>
                    <a:lnTo>
                      <a:pt x="2057400" y="542768"/>
                    </a:lnTo>
                    <a:lnTo>
                      <a:pt x="2057400" y="3986126"/>
                    </a:lnTo>
                    <a:lnTo>
                      <a:pt x="0" y="3986126"/>
                    </a:lnTo>
                    <a:close/>
                  </a:path>
                </a:pathLst>
              </a:custGeom>
              <a:solidFill>
                <a:srgbClr val="F5FA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7EF4BD70-7C68-442D-9400-11231795C955}"/>
                  </a:ext>
                </a:extLst>
              </p:cNvPr>
              <p:cNvSpPr/>
              <p:nvPr/>
            </p:nvSpPr>
            <p:spPr>
              <a:xfrm rot="20633960">
                <a:off x="2459533" y="2443698"/>
                <a:ext cx="527876" cy="291822"/>
              </a:xfrm>
              <a:custGeom>
                <a:avLst/>
                <a:gdLst>
                  <a:gd name="connsiteX0" fmla="*/ 0 w 708461"/>
                  <a:gd name="connsiteY0" fmla="*/ 0 h 753970"/>
                  <a:gd name="connsiteX1" fmla="*/ 708461 w 708461"/>
                  <a:gd name="connsiteY1" fmla="*/ 753970 h 753970"/>
                  <a:gd name="connsiteX2" fmla="*/ 0 w 708461"/>
                  <a:gd name="connsiteY2" fmla="*/ 753970 h 753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461" h="753970">
                    <a:moveTo>
                      <a:pt x="0" y="0"/>
                    </a:moveTo>
                    <a:lnTo>
                      <a:pt x="708461" y="753970"/>
                    </a:lnTo>
                    <a:lnTo>
                      <a:pt x="0" y="75397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380A51-9810-4B25-B3B7-2270CA7B95B1}"/>
                  </a:ext>
                </a:extLst>
              </p:cNvPr>
              <p:cNvSpPr txBox="1"/>
              <p:nvPr/>
            </p:nvSpPr>
            <p:spPr>
              <a:xfrm>
                <a:off x="2391517" y="251213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rgbClr val="AD2A26"/>
                    </a:solidFill>
                    <a:latin typeface="+mn-lt"/>
                    <a:ea typeface="+mn-ea"/>
                  </a:rPr>
                  <a:t>AOF</a:t>
                </a:r>
                <a:endParaRPr lang="zh-CN" altLang="en-US" sz="1400" dirty="0">
                  <a:solidFill>
                    <a:srgbClr val="AD2A26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C47F3EC-BB0B-491C-A0BE-20DF6AD5488F}"/>
                </a:ext>
              </a:extLst>
            </p:cNvPr>
            <p:cNvSpPr txBox="1"/>
            <p:nvPr/>
          </p:nvSpPr>
          <p:spPr>
            <a:xfrm>
              <a:off x="7654782" y="3072596"/>
              <a:ext cx="231714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/>
                <a:t>mset name jack num 666</a:t>
              </a:r>
              <a:endParaRPr lang="zh-CN" altLang="en-US" sz="1200"/>
            </a:p>
          </p:txBody>
        </p:sp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4A29850-1201-472B-91B1-1F275CDC7253}"/>
              </a:ext>
            </a:extLst>
          </p:cNvPr>
          <p:cNvSpPr/>
          <p:nvPr/>
        </p:nvSpPr>
        <p:spPr>
          <a:xfrm>
            <a:off x="4896235" y="2762319"/>
            <a:ext cx="1788458" cy="609500"/>
          </a:xfrm>
          <a:prstGeom prst="rightArrow">
            <a:avLst>
              <a:gd name="adj1" fmla="val 41175"/>
              <a:gd name="adj2" fmla="val 50000"/>
            </a:avLst>
          </a:prstGeom>
          <a:gradFill flip="none" rotWithShape="1">
            <a:gsLst>
              <a:gs pos="0">
                <a:srgbClr val="51726F"/>
              </a:gs>
              <a:gs pos="70000">
                <a:srgbClr val="48504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bgrewirteaof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0C2B0E3-E8E4-4AD8-882F-351B13969D78}"/>
              </a:ext>
            </a:extLst>
          </p:cNvPr>
          <p:cNvSpPr txBox="1"/>
          <p:nvPr/>
        </p:nvSpPr>
        <p:spPr>
          <a:xfrm>
            <a:off x="710880" y="4279688"/>
            <a:ext cx="9641542" cy="954107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 AOF文件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比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上次文件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增长超过多少百分比则触发重写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auto-aof-rewrite-percentage 100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 AOF文件体积最小多大以上才触发重写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auto-aof-rewrite-min-size 64mb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040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350947"/>
          </a:xfrm>
        </p:spPr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和</a:t>
            </a:r>
            <a:r>
              <a:rPr lang="en-US" altLang="zh-CN"/>
              <a:t>AOF</a:t>
            </a:r>
            <a:r>
              <a:rPr lang="zh-CN" altLang="en-US"/>
              <a:t>各有自己的优缺点，如果对数据安全性要求较高，在实际开发中往往会</a:t>
            </a:r>
            <a:r>
              <a:rPr lang="zh-CN" altLang="en-US" b="1">
                <a:solidFill>
                  <a:srgbClr val="AD2A26"/>
                </a:solidFill>
              </a:rPr>
              <a:t>结合</a:t>
            </a:r>
            <a:r>
              <a:rPr lang="zh-CN" altLang="en-US"/>
              <a:t>两者来使用。</a:t>
            </a:r>
            <a:endParaRPr lang="en-US" altLang="zh-CN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90C9CB9-93B5-4A0D-8AC2-E6117EF5E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31104"/>
              </p:ext>
            </p:extLst>
          </p:nvPr>
        </p:nvGraphicFramePr>
        <p:xfrm>
          <a:off x="746599" y="2191208"/>
          <a:ext cx="10663081" cy="38599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989935">
                  <a:extLst>
                    <a:ext uri="{9D8B030D-6E8A-4147-A177-3AD203B41FA5}">
                      <a16:colId xmlns:a16="http://schemas.microsoft.com/office/drawing/2014/main" val="3043598894"/>
                    </a:ext>
                  </a:extLst>
                </a:gridCol>
                <a:gridCol w="4623746">
                  <a:extLst>
                    <a:ext uri="{9D8B030D-6E8A-4147-A177-3AD203B41FA5}">
                      <a16:colId xmlns:a16="http://schemas.microsoft.com/office/drawing/2014/main" val="151070133"/>
                    </a:ext>
                  </a:extLst>
                </a:gridCol>
                <a:gridCol w="4049400">
                  <a:extLst>
                    <a:ext uri="{9D8B030D-6E8A-4147-A177-3AD203B41FA5}">
                      <a16:colId xmlns:a16="http://schemas.microsoft.com/office/drawing/2014/main" val="1390655983"/>
                    </a:ext>
                  </a:extLst>
                </a:gridCol>
              </a:tblGrid>
              <a:tr h="450844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RDB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AOF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471874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持久化方式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定时对整个内存做快照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记录每一次执行的命令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224908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数据完整性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不完整，两次备份之间会丢失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相对完整，取决于刷盘策略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845488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文件大小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会有压缩，文件体积小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记录命令，文件体积很大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26442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宕机恢复速度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很快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571063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数据恢复优先级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低，因为数据完整性不如</a:t>
                      </a:r>
                      <a:r>
                        <a:rPr lang="en-US" altLang="zh-CN" sz="1600"/>
                        <a:t>AOF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高，因为数据完整性更高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11973"/>
                  </a:ext>
                </a:extLst>
              </a:tr>
              <a:tr h="704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系统资源占用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高，大量</a:t>
                      </a:r>
                      <a:r>
                        <a:rPr lang="en-US" altLang="zh-CN" sz="1600"/>
                        <a:t>CPU</a:t>
                      </a:r>
                      <a:r>
                        <a:rPr lang="zh-CN" altLang="en-US" sz="1600"/>
                        <a:t>和内存消耗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低，主要是磁盘</a:t>
                      </a:r>
                      <a:r>
                        <a:rPr lang="en-US" altLang="zh-CN" sz="1600"/>
                        <a:t>IO</a:t>
                      </a:r>
                      <a:r>
                        <a:rPr lang="zh-CN" altLang="en-US" sz="1600"/>
                        <a:t>资源</a:t>
                      </a:r>
                      <a:endParaRPr lang="en-US" altLang="zh-CN" sz="1600"/>
                    </a:p>
                    <a:p>
                      <a:pPr algn="ctr"/>
                      <a:r>
                        <a:rPr lang="zh-CN" altLang="en-US" sz="1600"/>
                        <a:t>但</a:t>
                      </a:r>
                      <a:r>
                        <a:rPr lang="en-US" altLang="zh-CN" sz="1600"/>
                        <a:t>AOF</a:t>
                      </a:r>
                      <a:r>
                        <a:rPr lang="zh-CN" altLang="en-US" sz="1600"/>
                        <a:t>重写时会占用大量</a:t>
                      </a:r>
                      <a:r>
                        <a:rPr lang="en-US" altLang="zh-CN" sz="1600"/>
                        <a:t>CPU</a:t>
                      </a:r>
                      <a:r>
                        <a:rPr lang="zh-CN" altLang="en-US" sz="1600"/>
                        <a:t>和内存资源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991613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使用场景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可以容忍数分钟的数据丢失，追求更快的启动速度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对数据安全性要求较高常见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0454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997943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4626086" y="3852674"/>
            <a:ext cx="3188504" cy="954107"/>
          </a:xfrm>
          <a:prstGeom prst="rect">
            <a:avLst/>
          </a:prstGeom>
          <a:noFill/>
          <a:scene3d>
            <a:camera prst="perspectiveHeroicExtremeRightFacing" fov="5100000">
              <a:rot lat="21288718" lon="10571430" rev="365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48504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65" y="2247871"/>
            <a:ext cx="2243419" cy="1429239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5100000">
              <a:rot lat="86714" lon="10817996" rev="1199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-766435" y="4622357"/>
            <a:ext cx="3051344" cy="892552"/>
          </a:xfrm>
          <a:prstGeom prst="rect">
            <a:avLst/>
          </a:prstGeom>
          <a:noFill/>
          <a:scene3d>
            <a:camera prst="perspectiveHeroicExtremeLeftFacing" fov="5100000">
              <a:rot lat="766357" lon="4815217" rev="22711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239" y="2468319"/>
            <a:ext cx="2826953" cy="1861409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1521097" lon="4479983" rev="21575359"/>
            </a:camera>
            <a:lightRig rig="threePt" dir="t"/>
          </a:scene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9570029" y="4510698"/>
            <a:ext cx="3679302" cy="954107"/>
          </a:xfrm>
          <a:prstGeom prst="rect">
            <a:avLst/>
          </a:prstGeom>
          <a:noFill/>
          <a:scene3d>
            <a:camera prst="perspectiveHeroicExtremeRightFacing" fov="5100000">
              <a:rot lat="766354" lon="16784770" rev="2137285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4377409" y="5387642"/>
            <a:ext cx="3437181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466" y="1691299"/>
            <a:ext cx="5250249" cy="347540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286" y="2460529"/>
            <a:ext cx="2538551" cy="1876989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1106" lon="17109322" rev="7321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53543" y="1890712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>
              <a:rot lat="598846" lon="16503431" rev="2651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10636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主从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  <a:endParaRPr lang="en-US" altLang="zh-CN"/>
          </a:p>
          <a:p>
            <a:r>
              <a:rPr lang="zh-CN" altLang="en-US"/>
              <a:t>主从数据同步原理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613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676D73-297F-44C9-AEE1-DC1F3D63B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搭建主从架构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主从数据同步原理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8422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单节点</a:t>
            </a:r>
            <a:r>
              <a:rPr lang="en-US" altLang="zh-CN"/>
              <a:t>Redis</a:t>
            </a:r>
            <a:r>
              <a:rPr lang="zh-CN" altLang="en-US"/>
              <a:t>的并发能力是有上限的，要进一步提高</a:t>
            </a:r>
            <a:r>
              <a:rPr lang="en-US" altLang="zh-CN"/>
              <a:t>Redis</a:t>
            </a:r>
            <a:r>
              <a:rPr lang="zh-CN" altLang="en-US"/>
              <a:t>的并发能力，就需要搭建主从集群，实现读写分离。</a:t>
            </a:r>
            <a:endParaRPr lang="en-US" altLang="zh-CN"/>
          </a:p>
        </p:txBody>
      </p:sp>
      <p:sp>
        <p:nvSpPr>
          <p:cNvPr id="7" name="iconfont-11805-5604182">
            <a:extLst>
              <a:ext uri="{FF2B5EF4-FFF2-40B4-BE49-F238E27FC236}">
                <a16:creationId xmlns:a16="http://schemas.microsoft.com/office/drawing/2014/main" id="{8D4011D4-E42C-48E0-A238-D248E88869C9}"/>
              </a:ext>
            </a:extLst>
          </p:cNvPr>
          <p:cNvSpPr/>
          <p:nvPr/>
        </p:nvSpPr>
        <p:spPr>
          <a:xfrm>
            <a:off x="1816506" y="4157049"/>
            <a:ext cx="609685" cy="494392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70128D-19B0-4A9B-816E-8F55945C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2432986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25A6985-02FB-45AD-A76F-E9CD30969D27}"/>
              </a:ext>
            </a:extLst>
          </p:cNvPr>
          <p:cNvSpPr/>
          <p:nvPr/>
        </p:nvSpPr>
        <p:spPr>
          <a:xfrm>
            <a:off x="3953433" y="4116708"/>
            <a:ext cx="1452283" cy="681009"/>
          </a:xfrm>
          <a:prstGeom prst="roundRect">
            <a:avLst/>
          </a:prstGeom>
          <a:solidFill>
            <a:srgbClr val="48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RedisClient</a:t>
            </a:r>
            <a:endParaRPr lang="zh-CN" altLang="en-US" sz="14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535AD7-AF23-4053-B998-F93EBF5E9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4039888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223547-C1A7-4C78-94AC-0AA48098A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5646790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494E19-ECD1-4F7C-85F1-D99EDECCDA3F}"/>
              </a:ext>
            </a:extLst>
          </p:cNvPr>
          <p:cNvSpPr txBox="1"/>
          <p:nvPr/>
        </p:nvSpPr>
        <p:spPr>
          <a:xfrm>
            <a:off x="8760227" y="43033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2888DD-B6F1-4D10-8080-D9E157154994}"/>
              </a:ext>
            </a:extLst>
          </p:cNvPr>
          <p:cNvSpPr txBox="1"/>
          <p:nvPr/>
        </p:nvSpPr>
        <p:spPr>
          <a:xfrm>
            <a:off x="8760227" y="2694725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slave/replica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31E440-F1BD-489B-A357-5EB8E8290F9B}"/>
              </a:ext>
            </a:extLst>
          </p:cNvPr>
          <p:cNvSpPr txBox="1"/>
          <p:nvPr/>
        </p:nvSpPr>
        <p:spPr>
          <a:xfrm>
            <a:off x="8760227" y="5910226"/>
            <a:ext cx="162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slave/replica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2C33249-C7D6-4DB9-9D30-2495F6CCC96F}"/>
              </a:ext>
            </a:extLst>
          </p:cNvPr>
          <p:cNvCxnSpPr>
            <a:cxnSpLocks/>
            <a:stCxn id="7" idx="88"/>
            <a:endCxn id="4" idx="1"/>
          </p:cNvCxnSpPr>
          <p:nvPr/>
        </p:nvCxnSpPr>
        <p:spPr>
          <a:xfrm>
            <a:off x="2420934" y="4454180"/>
            <a:ext cx="1532499" cy="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AF46DDE-058E-49C6-B3EF-7E866D59B73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5405716" y="4457213"/>
            <a:ext cx="2444800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E30AB8-7A2A-4FFD-BA47-5106FFF5D52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405716" y="2852004"/>
            <a:ext cx="2444800" cy="160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1CC174-F920-4C63-8439-9AA942B1F29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405716" y="4457213"/>
            <a:ext cx="2444800" cy="160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9195273-12D9-4030-A2DA-0A007164A7AC}"/>
              </a:ext>
            </a:extLst>
          </p:cNvPr>
          <p:cNvSpPr txBox="1"/>
          <p:nvPr/>
        </p:nvSpPr>
        <p:spPr>
          <a:xfrm>
            <a:off x="6628116" y="445418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AD2A26"/>
                </a:solidFill>
                <a:latin typeface="+mn-lt"/>
                <a:ea typeface="+mn-ea"/>
              </a:rPr>
              <a:t>写操作</a:t>
            </a:r>
            <a:endParaRPr lang="zh-CN" altLang="en-US" sz="140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BAF936-F8F8-4422-8F5E-7F2237688F35}"/>
              </a:ext>
            </a:extLst>
          </p:cNvPr>
          <p:cNvSpPr txBox="1"/>
          <p:nvPr/>
        </p:nvSpPr>
        <p:spPr>
          <a:xfrm>
            <a:off x="6271288" y="307101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523B84-21CC-4CC4-A9F7-DB9FB50167AC}"/>
              </a:ext>
            </a:extLst>
          </p:cNvPr>
          <p:cNvSpPr txBox="1"/>
          <p:nvPr/>
        </p:nvSpPr>
        <p:spPr>
          <a:xfrm>
            <a:off x="6271288" y="548542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F46CB7A-495C-4463-AFF8-18CF984ADB65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8282105" y="3271022"/>
            <a:ext cx="0" cy="768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EC507F9-3399-432A-996A-BDBE885462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282105" y="4877924"/>
            <a:ext cx="0" cy="768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D9A6B81-445E-45B5-B4E0-B6EAF94A768D}"/>
              </a:ext>
            </a:extLst>
          </p:cNvPr>
          <p:cNvSpPr txBox="1"/>
          <p:nvPr/>
        </p:nvSpPr>
        <p:spPr>
          <a:xfrm>
            <a:off x="8288296" y="3443531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0226636-DDF1-4AE5-928F-470636285D2B}"/>
              </a:ext>
            </a:extLst>
          </p:cNvPr>
          <p:cNvSpPr txBox="1"/>
          <p:nvPr/>
        </p:nvSpPr>
        <p:spPr>
          <a:xfrm>
            <a:off x="8288296" y="4972185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0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1" grpId="0"/>
      <p:bldP spid="12" grpId="0"/>
      <p:bldP spid="13" grpId="0"/>
      <p:bldP spid="27" grpId="0"/>
      <p:bldP spid="28" grpId="0"/>
      <p:bldP spid="29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39691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C80954-8A12-4A02-91CC-98B50604B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1463040"/>
            <a:ext cx="6368910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假设有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两个</a:t>
            </a:r>
            <a:r>
              <a:rPr lang="en-US" altLang="zh-CN"/>
              <a:t>Redis</a:t>
            </a:r>
            <a:r>
              <a:rPr lang="zh-CN" altLang="en-US"/>
              <a:t>实例，如何让</a:t>
            </a:r>
            <a:r>
              <a:rPr lang="en-US" altLang="zh-CN"/>
              <a:t>B</a:t>
            </a:r>
            <a:r>
              <a:rPr lang="zh-CN" altLang="en-US"/>
              <a:t>作为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节点？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B</a:t>
            </a:r>
            <a:r>
              <a:rPr lang="zh-CN" altLang="en-US"/>
              <a:t>节点执行命令：</a:t>
            </a:r>
            <a:r>
              <a:rPr lang="en-US" altLang="zh-CN"/>
              <a:t>slaveof A</a:t>
            </a:r>
            <a:r>
              <a:rPr lang="zh-CN" altLang="en-US"/>
              <a:t>的</a:t>
            </a:r>
            <a:r>
              <a:rPr lang="en-US" altLang="zh-CN"/>
              <a:t>IP A</a:t>
            </a:r>
            <a:r>
              <a:rPr lang="zh-CN" altLang="en-US"/>
              <a:t>的</a:t>
            </a:r>
            <a:r>
              <a:rPr lang="en-US" altLang="zh-CN"/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3493145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676D73-297F-44C9-AEE1-DC1F3D63B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搭建主从架构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AD2A26"/>
                </a:solidFill>
              </a:rPr>
              <a:t>数据同步原理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0994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A1277FD-F5DD-40AA-AABC-2370BBCF900F}"/>
              </a:ext>
            </a:extLst>
          </p:cNvPr>
          <p:cNvSpPr/>
          <p:nvPr/>
        </p:nvSpPr>
        <p:spPr>
          <a:xfrm>
            <a:off x="2292574" y="5141544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三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3795378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238798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081600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081600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17738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179669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471569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A378C6B-2E3C-4384-9CC2-BD03AE66ADBF}"/>
              </a:ext>
            </a:extLst>
          </p:cNvPr>
          <p:cNvSpPr txBox="1"/>
          <p:nvPr/>
        </p:nvSpPr>
        <p:spPr>
          <a:xfrm>
            <a:off x="5794786" y="2256416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564888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E536B-BF2C-446B-9588-384BA5383C78}"/>
              </a:ext>
            </a:extLst>
          </p:cNvPr>
          <p:cNvSpPr txBox="1"/>
          <p:nvPr/>
        </p:nvSpPr>
        <p:spPr>
          <a:xfrm>
            <a:off x="4919832" y="2643627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判断是否是第一次同步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204882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FE38DED-EE2B-4DC0-A235-70F2FD5D371A}"/>
              </a:ext>
            </a:extLst>
          </p:cNvPr>
          <p:cNvSpPr txBox="1"/>
          <p:nvPr/>
        </p:nvSpPr>
        <p:spPr>
          <a:xfrm>
            <a:off x="5152232" y="2992557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master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的数据版本信息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5" y="385780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2" y="3936540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47468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57601" y="4262362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238797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216078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04612" y="4310943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46452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204882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左弧形 33">
            <a:extLst>
              <a:ext uri="{FF2B5EF4-FFF2-40B4-BE49-F238E27FC236}">
                <a16:creationId xmlns:a16="http://schemas.microsoft.com/office/drawing/2014/main" id="{EF841396-E729-4EB2-8A57-65E7763C2132}"/>
              </a:ext>
            </a:extLst>
          </p:cNvPr>
          <p:cNvSpPr/>
          <p:nvPr/>
        </p:nvSpPr>
        <p:spPr>
          <a:xfrm>
            <a:off x="3742043" y="4203379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36462" y="4586447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2FFC5-BDD1-470A-8D97-1F387C9CCC87}"/>
              </a:ext>
            </a:extLst>
          </p:cNvPr>
          <p:cNvSpPr txBox="1"/>
          <p:nvPr/>
        </p:nvSpPr>
        <p:spPr>
          <a:xfrm>
            <a:off x="3204433" y="4057236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3B2E82-618C-4B8E-A177-B99D8CB2E55B}"/>
              </a:ext>
            </a:extLst>
          </p:cNvPr>
          <p:cNvCxnSpPr>
            <a:cxnSpLocks/>
          </p:cNvCxnSpPr>
          <p:nvPr/>
        </p:nvCxnSpPr>
        <p:spPr>
          <a:xfrm>
            <a:off x="4724498" y="5365738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178BCFD-957A-49D5-B015-F320FAA1A8DF}"/>
              </a:ext>
            </a:extLst>
          </p:cNvPr>
          <p:cNvSpPr txBox="1"/>
          <p:nvPr/>
        </p:nvSpPr>
        <p:spPr>
          <a:xfrm>
            <a:off x="5423139" y="5117504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中的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77F1C-5EE4-4EE6-87D5-80652287C461}"/>
              </a:ext>
            </a:extLst>
          </p:cNvPr>
          <p:cNvSpPr txBox="1"/>
          <p:nvPr/>
        </p:nvSpPr>
        <p:spPr>
          <a:xfrm>
            <a:off x="9284033" y="5543562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箭头: 右弧形 41">
            <a:extLst>
              <a:ext uri="{FF2B5EF4-FFF2-40B4-BE49-F238E27FC236}">
                <a16:creationId xmlns:a16="http://schemas.microsoft.com/office/drawing/2014/main" id="{31281A9C-8B5C-417D-A65A-EDF8AF1B1BAC}"/>
              </a:ext>
            </a:extLst>
          </p:cNvPr>
          <p:cNvSpPr/>
          <p:nvPr/>
        </p:nvSpPr>
        <p:spPr>
          <a:xfrm>
            <a:off x="9102882" y="548378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r>
              <a:rPr lang="zh-CN" altLang="en-US"/>
              <a:t>：</a:t>
            </a:r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000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47" grpId="0" animBg="1"/>
      <p:bldP spid="4" grpId="0" animBg="1"/>
      <p:bldP spid="5" grpId="0" animBg="1"/>
      <p:bldP spid="6" grpId="0"/>
      <p:bldP spid="7" grpId="0"/>
      <p:bldP spid="11" grpId="0"/>
      <p:bldP spid="12" grpId="0" animBg="1"/>
      <p:bldP spid="13" grpId="0"/>
      <p:bldP spid="16" grpId="0"/>
      <p:bldP spid="23" grpId="0" animBg="1"/>
      <p:bldP spid="24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6" grpId="0" animBg="1"/>
      <p:bldP spid="38" grpId="0"/>
      <p:bldP spid="40" grpId="0"/>
      <p:bldP spid="41" grpId="0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en-US" altLang="zh-CN"/>
              <a:t>master</a:t>
            </a:r>
            <a:r>
              <a:rPr lang="zh-CN" altLang="en-US"/>
              <a:t>如何判断</a:t>
            </a:r>
            <a:r>
              <a:rPr lang="en-US" altLang="zh-CN"/>
              <a:t>slave</a:t>
            </a:r>
            <a:r>
              <a:rPr lang="zh-CN" altLang="en-US"/>
              <a:t>是不是第一次来同步数据？这里会用到两个很重要的概念：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AD2A26"/>
                </a:solidFill>
              </a:rPr>
              <a:t>Replication Id</a:t>
            </a:r>
            <a:r>
              <a:rPr lang="zh-CN" altLang="en-US"/>
              <a:t>：简称</a:t>
            </a:r>
            <a:r>
              <a:rPr lang="en-US" altLang="zh-CN"/>
              <a:t>replid</a:t>
            </a:r>
            <a:r>
              <a:rPr lang="zh-CN" altLang="en-US"/>
              <a:t>，是数据集的标记，</a:t>
            </a:r>
            <a:r>
              <a:rPr lang="en-US" altLang="zh-CN"/>
              <a:t>id</a:t>
            </a:r>
            <a:r>
              <a:rPr lang="zh-CN" altLang="en-US"/>
              <a:t>一致则说明是同一数据集。每一个</a:t>
            </a:r>
            <a:r>
              <a:rPr lang="en-US" altLang="zh-CN"/>
              <a:t>master</a:t>
            </a:r>
            <a:r>
              <a:rPr lang="zh-CN" altLang="en-US"/>
              <a:t>都有唯一的</a:t>
            </a:r>
            <a:r>
              <a:rPr lang="en-US" altLang="zh-CN"/>
              <a:t>replid</a:t>
            </a:r>
            <a:r>
              <a:rPr lang="zh-CN" altLang="en-US"/>
              <a:t>，</a:t>
            </a:r>
            <a:r>
              <a:rPr lang="en-US" altLang="zh-CN"/>
              <a:t>slave</a:t>
            </a:r>
            <a:r>
              <a:rPr lang="zh-CN" altLang="en-US"/>
              <a:t>则会继承</a:t>
            </a:r>
            <a:r>
              <a:rPr lang="en-US" altLang="zh-CN"/>
              <a:t>master</a:t>
            </a:r>
            <a:r>
              <a:rPr lang="zh-CN" altLang="en-US"/>
              <a:t>节点的</a:t>
            </a:r>
            <a:r>
              <a:rPr lang="en-US" altLang="zh-CN"/>
              <a:t>replid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AD2A26"/>
                </a:solidFill>
              </a:rPr>
              <a:t>offset</a:t>
            </a:r>
            <a:r>
              <a:rPr lang="zh-CN" altLang="en-US"/>
              <a:t>：偏移量，随着记录在</a:t>
            </a:r>
            <a:r>
              <a:rPr lang="en-US" altLang="zh-CN"/>
              <a:t>repl_baklog</a:t>
            </a:r>
            <a:r>
              <a:rPr lang="zh-CN" altLang="en-US"/>
              <a:t>中的数据增多而逐渐增大。</a:t>
            </a:r>
            <a:r>
              <a:rPr lang="en-US" altLang="zh-CN"/>
              <a:t>slave</a:t>
            </a:r>
            <a:r>
              <a:rPr lang="zh-CN" altLang="en-US"/>
              <a:t>完成同步时也会记录当前同步的</a:t>
            </a:r>
            <a:r>
              <a:rPr lang="en-US" altLang="zh-CN"/>
              <a:t>offset</a:t>
            </a:r>
            <a:r>
              <a:rPr lang="zh-CN" altLang="en-US"/>
              <a:t>。如果</a:t>
            </a:r>
            <a:r>
              <a:rPr lang="en-US" altLang="zh-CN"/>
              <a:t>slave</a:t>
            </a:r>
            <a:r>
              <a:rPr lang="zh-CN" altLang="en-US"/>
              <a:t>的</a:t>
            </a:r>
            <a:r>
              <a:rPr lang="en-US" altLang="zh-CN"/>
              <a:t>offset</a:t>
            </a:r>
            <a:r>
              <a:rPr lang="zh-CN" altLang="en-US"/>
              <a:t>小于</a:t>
            </a:r>
            <a:r>
              <a:rPr lang="en-US" altLang="zh-CN"/>
              <a:t>master</a:t>
            </a:r>
            <a:r>
              <a:rPr lang="zh-CN" altLang="en-US"/>
              <a:t>的</a:t>
            </a:r>
            <a:r>
              <a:rPr lang="en-US" altLang="zh-CN"/>
              <a:t>offset</a:t>
            </a:r>
            <a:r>
              <a:rPr lang="zh-CN" altLang="en-US"/>
              <a:t>，说明</a:t>
            </a:r>
            <a:r>
              <a:rPr lang="en-US" altLang="zh-CN"/>
              <a:t>slave</a:t>
            </a:r>
            <a:r>
              <a:rPr lang="zh-CN" altLang="en-US"/>
              <a:t>数据落后于</a:t>
            </a:r>
            <a:r>
              <a:rPr lang="en-US" altLang="zh-CN"/>
              <a:t>master</a:t>
            </a:r>
            <a:r>
              <a:rPr lang="zh-CN" altLang="en-US"/>
              <a:t>，需要更新。</a:t>
            </a:r>
            <a:endParaRPr lang="en-US" altLang="zh-CN"/>
          </a:p>
          <a:p>
            <a:r>
              <a:rPr lang="zh-CN" altLang="en-US"/>
              <a:t>因此</a:t>
            </a:r>
            <a:r>
              <a:rPr lang="en-US" altLang="zh-CN"/>
              <a:t>slave</a:t>
            </a:r>
            <a:r>
              <a:rPr lang="zh-CN" altLang="en-US"/>
              <a:t>做数据同步，必须向</a:t>
            </a:r>
            <a:r>
              <a:rPr lang="en-US" altLang="zh-CN"/>
              <a:t>master</a:t>
            </a:r>
            <a:r>
              <a:rPr lang="zh-CN" altLang="en-US"/>
              <a:t>声明自己的</a:t>
            </a:r>
            <a:r>
              <a:rPr lang="en-US" altLang="zh-CN">
                <a:solidFill>
                  <a:srgbClr val="AD2A26"/>
                </a:solidFill>
              </a:rPr>
              <a:t>replication id </a:t>
            </a:r>
            <a:r>
              <a:rPr lang="zh-CN" altLang="en-US"/>
              <a:t>和</a:t>
            </a:r>
            <a:r>
              <a:rPr lang="en-US" altLang="zh-CN">
                <a:solidFill>
                  <a:srgbClr val="AD2A26"/>
                </a:solidFill>
              </a:rPr>
              <a:t>offset</a:t>
            </a:r>
            <a:r>
              <a:rPr lang="zh-CN" altLang="en-US"/>
              <a:t>，</a:t>
            </a:r>
            <a:r>
              <a:rPr lang="en-US" altLang="zh-CN"/>
              <a:t>master</a:t>
            </a:r>
            <a:r>
              <a:rPr lang="zh-CN" altLang="en-US"/>
              <a:t>才可以判断到底需要同步哪些数据</a:t>
            </a:r>
            <a:endParaRPr lang="en-US" alt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F4AF2F9-322A-46F8-A878-87FD11FBD590}"/>
              </a:ext>
            </a:extLst>
          </p:cNvPr>
          <p:cNvGrpSpPr/>
          <p:nvPr/>
        </p:nvGrpSpPr>
        <p:grpSpPr>
          <a:xfrm>
            <a:off x="952927" y="4303059"/>
            <a:ext cx="9293732" cy="1552709"/>
            <a:chOff x="952927" y="4303059"/>
            <a:chExt cx="9293732" cy="155270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B1B5733-F8BA-46E9-B91B-77B605205965}"/>
                </a:ext>
              </a:extLst>
            </p:cNvPr>
            <p:cNvGrpSpPr/>
            <p:nvPr/>
          </p:nvGrpSpPr>
          <p:grpSpPr>
            <a:xfrm>
              <a:off x="952927" y="4303059"/>
              <a:ext cx="9293732" cy="1552709"/>
              <a:chOff x="952927" y="4303059"/>
              <a:chExt cx="9293732" cy="155270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BC9A0D21-799E-4709-A7F3-11496BAC7CDC}"/>
                  </a:ext>
                </a:extLst>
              </p:cNvPr>
              <p:cNvSpPr/>
              <p:nvPr/>
            </p:nvSpPr>
            <p:spPr>
              <a:xfrm rot="10800000">
                <a:off x="954437" y="4723272"/>
                <a:ext cx="148222" cy="148390"/>
              </a:xfrm>
              <a:custGeom>
                <a:avLst/>
                <a:gdLst>
                  <a:gd name="connsiteX0" fmla="*/ 0 w 500657"/>
                  <a:gd name="connsiteY0" fmla="*/ 0 h 501222"/>
                  <a:gd name="connsiteX1" fmla="*/ 500657 w 500657"/>
                  <a:gd name="connsiteY1" fmla="*/ 501222 h 501222"/>
                  <a:gd name="connsiteX2" fmla="*/ 0 w 500657"/>
                  <a:gd name="connsiteY2" fmla="*/ 501222 h 50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657" h="501222">
                    <a:moveTo>
                      <a:pt x="0" y="0"/>
                    </a:moveTo>
                    <a:lnTo>
                      <a:pt x="500657" y="501222"/>
                    </a:lnTo>
                    <a:lnTo>
                      <a:pt x="0" y="501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F9F9F"/>
                  </a:gs>
                  <a:gs pos="70000">
                    <a:srgbClr val="7F7F7F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523984E-E34E-4337-8558-5E7D2D59F7EE}"/>
                  </a:ext>
                </a:extLst>
              </p:cNvPr>
              <p:cNvSpPr/>
              <p:nvPr/>
            </p:nvSpPr>
            <p:spPr>
              <a:xfrm>
                <a:off x="1102659" y="4303059"/>
                <a:ext cx="9144000" cy="1552709"/>
              </a:xfrm>
              <a:prstGeom prst="rect">
                <a:avLst/>
              </a:prstGeom>
              <a:noFill/>
              <a:ln>
                <a:solidFill>
                  <a:srgbClr val="48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B59F379-1F83-401B-AA59-2E1B49A22053}"/>
                  </a:ext>
                </a:extLst>
              </p:cNvPr>
              <p:cNvSpPr/>
              <p:nvPr/>
            </p:nvSpPr>
            <p:spPr>
              <a:xfrm>
                <a:off x="952927" y="4424081"/>
                <a:ext cx="1171708" cy="299191"/>
              </a:xfrm>
              <a:prstGeom prst="rect">
                <a:avLst/>
              </a:prstGeom>
              <a:solidFill>
                <a:srgbClr val="AD2A2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思考一下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9E0C63-53F5-4F66-A85F-4646913F35F0}"/>
                </a:ext>
              </a:extLst>
            </p:cNvPr>
            <p:cNvSpPr txBox="1"/>
            <p:nvPr/>
          </p:nvSpPr>
          <p:spPr>
            <a:xfrm>
              <a:off x="1102659" y="5022462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master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如何判断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slave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节点是不是第一次来做数据同步？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672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A1277FD-F5DD-40AA-AABC-2370BBCF900F}"/>
              </a:ext>
            </a:extLst>
          </p:cNvPr>
          <p:cNvSpPr/>
          <p:nvPr/>
        </p:nvSpPr>
        <p:spPr>
          <a:xfrm>
            <a:off x="2292574" y="5370143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三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310199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310199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A378C6B-2E3C-4384-9CC2-BD03AE66ADBF}"/>
              </a:ext>
            </a:extLst>
          </p:cNvPr>
          <p:cNvSpPr txBox="1"/>
          <p:nvPr/>
        </p:nvSpPr>
        <p:spPr>
          <a:xfrm>
            <a:off x="5794786" y="2485015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E536B-BF2C-446B-9588-384BA5383C78}"/>
              </a:ext>
            </a:extLst>
          </p:cNvPr>
          <p:cNvSpPr txBox="1"/>
          <p:nvPr/>
        </p:nvSpPr>
        <p:spPr>
          <a:xfrm>
            <a:off x="4919832" y="287222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判断是否是第一次同步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FE38DED-EE2B-4DC0-A235-70F2FD5D371A}"/>
              </a:ext>
            </a:extLst>
          </p:cNvPr>
          <p:cNvSpPr txBox="1"/>
          <p:nvPr/>
        </p:nvSpPr>
        <p:spPr>
          <a:xfrm>
            <a:off x="5152232" y="3221156"/>
            <a:ext cx="3118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的数据版本信息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5" y="4086400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2" y="416513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703286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57601" y="449096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467396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04612" y="4539542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69312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左弧形 33">
            <a:extLst>
              <a:ext uri="{FF2B5EF4-FFF2-40B4-BE49-F238E27FC236}">
                <a16:creationId xmlns:a16="http://schemas.microsoft.com/office/drawing/2014/main" id="{EF841396-E729-4EB2-8A57-65E7763C2132}"/>
              </a:ext>
            </a:extLst>
          </p:cNvPr>
          <p:cNvSpPr/>
          <p:nvPr/>
        </p:nvSpPr>
        <p:spPr>
          <a:xfrm>
            <a:off x="3742043" y="4431978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36462" y="4815046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2FFC5-BDD1-470A-8D97-1F387C9CCC87}"/>
              </a:ext>
            </a:extLst>
          </p:cNvPr>
          <p:cNvSpPr txBox="1"/>
          <p:nvPr/>
        </p:nvSpPr>
        <p:spPr>
          <a:xfrm>
            <a:off x="3204433" y="4285835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3B2E82-618C-4B8E-A177-B99D8CB2E55B}"/>
              </a:ext>
            </a:extLst>
          </p:cNvPr>
          <p:cNvCxnSpPr>
            <a:cxnSpLocks/>
          </p:cNvCxnSpPr>
          <p:nvPr/>
        </p:nvCxnSpPr>
        <p:spPr>
          <a:xfrm>
            <a:off x="4724498" y="559433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178BCFD-957A-49D5-B015-F320FAA1A8DF}"/>
              </a:ext>
            </a:extLst>
          </p:cNvPr>
          <p:cNvSpPr txBox="1"/>
          <p:nvPr/>
        </p:nvSpPr>
        <p:spPr>
          <a:xfrm>
            <a:off x="5423139" y="5346103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中的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77F1C-5EE4-4EE6-87D5-80652287C461}"/>
              </a:ext>
            </a:extLst>
          </p:cNvPr>
          <p:cNvSpPr txBox="1"/>
          <p:nvPr/>
        </p:nvSpPr>
        <p:spPr>
          <a:xfrm>
            <a:off x="9284033" y="5772161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箭头: 右弧形 41">
            <a:extLst>
              <a:ext uri="{FF2B5EF4-FFF2-40B4-BE49-F238E27FC236}">
                <a16:creationId xmlns:a16="http://schemas.microsoft.com/office/drawing/2014/main" id="{31281A9C-8B5C-417D-A65A-EDF8AF1B1BAC}"/>
              </a:ext>
            </a:extLst>
          </p:cNvPr>
          <p:cNvSpPr/>
          <p:nvPr/>
        </p:nvSpPr>
        <p:spPr>
          <a:xfrm>
            <a:off x="9102882" y="5712385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10698800" cy="354056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825F6-1B41-456A-AA0A-25A33873B6A8}"/>
              </a:ext>
            </a:extLst>
          </p:cNvPr>
          <p:cNvSpPr txBox="1"/>
          <p:nvPr/>
        </p:nvSpPr>
        <p:spPr>
          <a:xfrm>
            <a:off x="5774207" y="2474430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1.1.psync replid offset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8F32E6-85A6-4D6E-BC03-A24E1AF96133}"/>
              </a:ext>
            </a:extLst>
          </p:cNvPr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985110-DC73-4798-9152-3646EDF23E58}"/>
              </a:ext>
            </a:extLst>
          </p:cNvPr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10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3" grpId="0"/>
      <p:bldP spid="35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342AE8-3F8E-43EB-8F31-B174785D4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/>
              <a:t>简述全量同步的流程？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节点请求增量同步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节点判断</a:t>
            </a:r>
            <a:r>
              <a:rPr lang="en-US" altLang="zh-CN" sz="1400"/>
              <a:t>replid</a:t>
            </a:r>
            <a:r>
              <a:rPr lang="zh-CN" altLang="en-US" sz="1400"/>
              <a:t>，发现不一致，拒绝增量同步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将完整内存数据生成</a:t>
            </a:r>
            <a:r>
              <a:rPr lang="en-US" altLang="zh-CN" sz="1400"/>
              <a:t>RDB</a:t>
            </a:r>
            <a:r>
              <a:rPr lang="zh-CN" altLang="en-US" sz="1400"/>
              <a:t>，发送</a:t>
            </a:r>
            <a:r>
              <a:rPr lang="en-US" altLang="zh-CN" sz="1400"/>
              <a:t>RDB</a:t>
            </a:r>
            <a:r>
              <a:rPr lang="zh-CN" altLang="en-US" sz="1400"/>
              <a:t>到</a:t>
            </a:r>
            <a:r>
              <a:rPr lang="en-US" altLang="zh-CN" sz="1400"/>
              <a:t>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清空本地数据，加载</a:t>
            </a:r>
            <a:r>
              <a:rPr lang="en-US" altLang="zh-CN" sz="1400"/>
              <a:t>master</a:t>
            </a:r>
            <a:r>
              <a:rPr lang="zh-CN" altLang="en-US" sz="1400"/>
              <a:t>的</a:t>
            </a:r>
            <a:r>
              <a:rPr lang="en-US" altLang="zh-CN" sz="1400"/>
              <a:t>RDB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将</a:t>
            </a:r>
            <a:r>
              <a:rPr lang="en-US" altLang="zh-CN" sz="1400"/>
              <a:t>RDB</a:t>
            </a:r>
            <a:r>
              <a:rPr lang="zh-CN" altLang="en-US" sz="1400"/>
              <a:t>期间的命令记录在</a:t>
            </a:r>
            <a:r>
              <a:rPr lang="en-US" altLang="zh-CN" sz="1400"/>
              <a:t>repl_baklog</a:t>
            </a:r>
            <a:r>
              <a:rPr lang="zh-CN" altLang="en-US" sz="1400"/>
              <a:t>，并持续将</a:t>
            </a:r>
            <a:r>
              <a:rPr lang="en-US" altLang="zh-CN" sz="1400"/>
              <a:t>log</a:t>
            </a:r>
            <a:r>
              <a:rPr lang="zh-CN" altLang="en-US" sz="1400"/>
              <a:t>中的命令发送给</a:t>
            </a:r>
            <a:r>
              <a:rPr lang="en-US" altLang="zh-CN" sz="1400"/>
              <a:t>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执行接收到的命令，保持与</a:t>
            </a:r>
            <a:r>
              <a:rPr lang="en-US" altLang="zh-CN" sz="1400"/>
              <a:t>master</a:t>
            </a:r>
            <a:r>
              <a:rPr lang="zh-CN" altLang="en-US" sz="1400"/>
              <a:t>之间的同步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58542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4238630" y="4387578"/>
            <a:ext cx="3051344" cy="892552"/>
          </a:xfrm>
          <a:prstGeom prst="rect">
            <a:avLst/>
          </a:prstGeom>
          <a:noFill/>
          <a:scene3d>
            <a:camera prst="perspectiveHeroicExtremeLeftFacing" fov="5100000">
              <a:rot lat="18084657" lon="9757423" rev="86187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58" y="2195512"/>
            <a:ext cx="2505362" cy="1649657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5100000">
              <a:rot lat="37977" lon="10479296" rev="21526539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4167170" y="5529208"/>
            <a:ext cx="3679302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9968499" y="4698212"/>
            <a:ext cx="3188504" cy="954107"/>
          </a:xfrm>
          <a:prstGeom prst="rect">
            <a:avLst/>
          </a:prstGeom>
          <a:noFill/>
          <a:scene3d>
            <a:camera prst="perspectiveHeroicExtremeRightFacing" fov="5100000">
              <a:rot lat="829654" lon="17118836" rev="215686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-1021650" y="4759767"/>
            <a:ext cx="3437181" cy="769441"/>
          </a:xfrm>
          <a:prstGeom prst="rect">
            <a:avLst/>
          </a:prstGeom>
          <a:noFill/>
          <a:scene3d>
            <a:camera prst="perspectiveHeroicExtremeLeftFacing" fov="5100000">
              <a:rot lat="1637975" lon="4440000" rev="50881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949" y="2558067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1567224" lon="4490332" rev="21540000"/>
            </a:camera>
            <a:lightRig rig="threePt" dir="t"/>
          </a:scene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90" y="1556219"/>
            <a:ext cx="5157019" cy="381306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53543" y="1890712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65" y="2635538"/>
            <a:ext cx="2596892" cy="1654430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541060" lon="17115722" rev="7282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A1277FD-F5DD-40AA-AABC-2370BBCF900F}"/>
              </a:ext>
            </a:extLst>
          </p:cNvPr>
          <p:cNvSpPr/>
          <p:nvPr/>
        </p:nvSpPr>
        <p:spPr>
          <a:xfrm>
            <a:off x="2292574" y="5370143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三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310199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310199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5" y="4086400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2" y="416513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703286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57601" y="449096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467396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04612" y="4539542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69312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左弧形 33">
            <a:extLst>
              <a:ext uri="{FF2B5EF4-FFF2-40B4-BE49-F238E27FC236}">
                <a16:creationId xmlns:a16="http://schemas.microsoft.com/office/drawing/2014/main" id="{EF841396-E729-4EB2-8A57-65E7763C2132}"/>
              </a:ext>
            </a:extLst>
          </p:cNvPr>
          <p:cNvSpPr/>
          <p:nvPr/>
        </p:nvSpPr>
        <p:spPr>
          <a:xfrm>
            <a:off x="3742043" y="4431978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36462" y="4815046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2FFC5-BDD1-470A-8D97-1F387C9CCC87}"/>
              </a:ext>
            </a:extLst>
          </p:cNvPr>
          <p:cNvSpPr txBox="1"/>
          <p:nvPr/>
        </p:nvSpPr>
        <p:spPr>
          <a:xfrm>
            <a:off x="3204433" y="4285835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3B2E82-618C-4B8E-A177-B99D8CB2E55B}"/>
              </a:ext>
            </a:extLst>
          </p:cNvPr>
          <p:cNvCxnSpPr>
            <a:cxnSpLocks/>
          </p:cNvCxnSpPr>
          <p:nvPr/>
        </p:nvCxnSpPr>
        <p:spPr>
          <a:xfrm>
            <a:off x="4724498" y="559433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178BCFD-957A-49D5-B015-F320FAA1A8DF}"/>
              </a:ext>
            </a:extLst>
          </p:cNvPr>
          <p:cNvSpPr txBox="1"/>
          <p:nvPr/>
        </p:nvSpPr>
        <p:spPr>
          <a:xfrm>
            <a:off x="5423139" y="5346103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中的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77F1C-5EE4-4EE6-87D5-80652287C461}"/>
              </a:ext>
            </a:extLst>
          </p:cNvPr>
          <p:cNvSpPr txBox="1"/>
          <p:nvPr/>
        </p:nvSpPr>
        <p:spPr>
          <a:xfrm>
            <a:off x="9284033" y="5772161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箭头: 右弧形 41">
            <a:extLst>
              <a:ext uri="{FF2B5EF4-FFF2-40B4-BE49-F238E27FC236}">
                <a16:creationId xmlns:a16="http://schemas.microsoft.com/office/drawing/2014/main" id="{31281A9C-8B5C-417D-A65A-EDF8AF1B1BAC}"/>
              </a:ext>
            </a:extLst>
          </p:cNvPr>
          <p:cNvSpPr/>
          <p:nvPr/>
        </p:nvSpPr>
        <p:spPr>
          <a:xfrm>
            <a:off x="9102882" y="5712385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10698800" cy="354056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825F6-1B41-456A-AA0A-25A33873B6A8}"/>
              </a:ext>
            </a:extLst>
          </p:cNvPr>
          <p:cNvSpPr txBox="1"/>
          <p:nvPr/>
        </p:nvSpPr>
        <p:spPr>
          <a:xfrm>
            <a:off x="5774207" y="2474430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1.1.psync replid offset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8F32E6-85A6-4D6E-BC03-A24E1AF96133}"/>
              </a:ext>
            </a:extLst>
          </p:cNvPr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985110-DC73-4798-9152-3646EDF23E58}"/>
              </a:ext>
            </a:extLst>
          </p:cNvPr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9470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不完整圆 19">
            <a:extLst>
              <a:ext uri="{FF2B5EF4-FFF2-40B4-BE49-F238E27FC236}">
                <a16:creationId xmlns:a16="http://schemas.microsoft.com/office/drawing/2014/main" id="{0865449A-B075-49DD-9A4C-5D6AC80B5E1E}"/>
              </a:ext>
            </a:extLst>
          </p:cNvPr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6091138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不完整圆 65">
            <a:extLst>
              <a:ext uri="{FF2B5EF4-FFF2-40B4-BE49-F238E27FC236}">
                <a16:creationId xmlns:a16="http://schemas.microsoft.com/office/drawing/2014/main" id="{11CD4BE4-300D-4E1A-B3FA-0C7A6345C526}"/>
              </a:ext>
            </a:extLst>
          </p:cNvPr>
          <p:cNvSpPr/>
          <p:nvPr/>
        </p:nvSpPr>
        <p:spPr>
          <a:xfrm>
            <a:off x="924423" y="4342997"/>
            <a:ext cx="893827" cy="893827"/>
          </a:xfrm>
          <a:prstGeom prst="pie">
            <a:avLst>
              <a:gd name="adj1" fmla="val 16091138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不完整圆 66">
            <a:extLst>
              <a:ext uri="{FF2B5EF4-FFF2-40B4-BE49-F238E27FC236}">
                <a16:creationId xmlns:a16="http://schemas.microsoft.com/office/drawing/2014/main" id="{CDEAB4B9-C1CA-4C02-B1AE-B20026D3A217}"/>
              </a:ext>
            </a:extLst>
          </p:cNvPr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9461032"/>
              <a:gd name="adj2" fmla="val 16018104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310200"/>
            <a:ext cx="721673" cy="3162752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310200"/>
            <a:ext cx="721672" cy="3162753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6" y="4066036"/>
            <a:ext cx="176186" cy="513038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1" y="4091722"/>
            <a:ext cx="181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去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中获取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后的数据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815254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01618" y="4602929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后的命令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467396"/>
            <a:ext cx="1232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重启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86421" y="4760173"/>
            <a:ext cx="8836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730448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14207" y="4388024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2834753" cy="418558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825F6-1B41-456A-AA0A-25A33873B6A8}"/>
              </a:ext>
            </a:extLst>
          </p:cNvPr>
          <p:cNvSpPr txBox="1"/>
          <p:nvPr/>
        </p:nvSpPr>
        <p:spPr>
          <a:xfrm>
            <a:off x="5774207" y="2474429"/>
            <a:ext cx="240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1.1.psync replid offset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8F32E6-85A6-4D6E-BC03-A24E1AF96133}"/>
              </a:ext>
            </a:extLst>
          </p:cNvPr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277DAEE-26DF-4831-81E2-2C2DB0D8F407}"/>
              </a:ext>
            </a:extLst>
          </p:cNvPr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1A40F9-2B38-4DB9-9BE1-AEB93999A1BA}"/>
              </a:ext>
            </a:extLst>
          </p:cNvPr>
          <p:cNvSpPr txBox="1"/>
          <p:nvPr/>
        </p:nvSpPr>
        <p:spPr>
          <a:xfrm>
            <a:off x="5158283" y="3175687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不是第一次，回复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16B2BEF9-1A5E-4D47-B624-1760355F1A23}"/>
              </a:ext>
            </a:extLst>
          </p:cNvPr>
          <p:cNvSpPr txBox="1">
            <a:spLocks/>
          </p:cNvSpPr>
          <p:nvPr/>
        </p:nvSpPr>
        <p:spPr>
          <a:xfrm>
            <a:off x="3206820" y="1567782"/>
            <a:ext cx="5199039" cy="4499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，但如果</a:t>
            </a:r>
            <a:r>
              <a:rPr lang="en-US" altLang="zh-CN"/>
              <a:t>slave</a:t>
            </a:r>
            <a:r>
              <a:rPr lang="zh-CN" altLang="en-US"/>
              <a:t>重启后同步，则执行</a:t>
            </a:r>
            <a:r>
              <a:rPr lang="zh-CN" altLang="en-US" b="1">
                <a:solidFill>
                  <a:srgbClr val="AD2A26"/>
                </a:solidFill>
              </a:rPr>
              <a:t>增量同步</a:t>
            </a:r>
            <a:endParaRPr lang="en-US" altLang="zh-CN" b="1">
              <a:solidFill>
                <a:srgbClr val="AD2A26"/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C2BE223-05C8-46C8-B553-F3777E580C93}"/>
              </a:ext>
            </a:extLst>
          </p:cNvPr>
          <p:cNvGrpSpPr/>
          <p:nvPr/>
        </p:nvGrpSpPr>
        <p:grpSpPr>
          <a:xfrm>
            <a:off x="976355" y="5677497"/>
            <a:ext cx="9293732" cy="857050"/>
            <a:chOff x="952927" y="4303060"/>
            <a:chExt cx="9293732" cy="85705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DFB560C-74CD-4B11-BE85-D3236457BB60}"/>
                </a:ext>
              </a:extLst>
            </p:cNvPr>
            <p:cNvGrpSpPr/>
            <p:nvPr/>
          </p:nvGrpSpPr>
          <p:grpSpPr>
            <a:xfrm>
              <a:off x="952927" y="4303060"/>
              <a:ext cx="9293732" cy="857050"/>
              <a:chOff x="952927" y="4303060"/>
              <a:chExt cx="9293732" cy="857050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3064ABCC-818B-47FD-80BD-41AB4139E4AB}"/>
                  </a:ext>
                </a:extLst>
              </p:cNvPr>
              <p:cNvSpPr/>
              <p:nvPr/>
            </p:nvSpPr>
            <p:spPr>
              <a:xfrm rot="10800000">
                <a:off x="954437" y="4723272"/>
                <a:ext cx="148222" cy="148390"/>
              </a:xfrm>
              <a:custGeom>
                <a:avLst/>
                <a:gdLst>
                  <a:gd name="connsiteX0" fmla="*/ 0 w 500657"/>
                  <a:gd name="connsiteY0" fmla="*/ 0 h 501222"/>
                  <a:gd name="connsiteX1" fmla="*/ 500657 w 500657"/>
                  <a:gd name="connsiteY1" fmla="*/ 501222 h 501222"/>
                  <a:gd name="connsiteX2" fmla="*/ 0 w 500657"/>
                  <a:gd name="connsiteY2" fmla="*/ 501222 h 50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657" h="501222">
                    <a:moveTo>
                      <a:pt x="0" y="0"/>
                    </a:moveTo>
                    <a:lnTo>
                      <a:pt x="500657" y="501222"/>
                    </a:lnTo>
                    <a:lnTo>
                      <a:pt x="0" y="501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F9F9F"/>
                  </a:gs>
                  <a:gs pos="70000">
                    <a:srgbClr val="7F7F7F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5F2050B-DF56-4E5B-B785-5D4820BE8735}"/>
                  </a:ext>
                </a:extLst>
              </p:cNvPr>
              <p:cNvSpPr/>
              <p:nvPr/>
            </p:nvSpPr>
            <p:spPr>
              <a:xfrm>
                <a:off x="1102659" y="4303060"/>
                <a:ext cx="9144000" cy="857050"/>
              </a:xfrm>
              <a:prstGeom prst="rect">
                <a:avLst/>
              </a:prstGeom>
              <a:noFill/>
              <a:ln>
                <a:solidFill>
                  <a:srgbClr val="48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41961A8-FF1A-44E3-8720-834EE3DA95A2}"/>
                  </a:ext>
                </a:extLst>
              </p:cNvPr>
              <p:cNvSpPr/>
              <p:nvPr/>
            </p:nvSpPr>
            <p:spPr>
              <a:xfrm>
                <a:off x="952927" y="4424081"/>
                <a:ext cx="1171708" cy="299191"/>
              </a:xfrm>
              <a:prstGeom prst="rect">
                <a:avLst/>
              </a:prstGeom>
              <a:solidFill>
                <a:srgbClr val="AD2A2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注意</a:t>
                </a: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7CA8D1-5800-4866-A06F-D45F50F5E74A}"/>
                </a:ext>
              </a:extLst>
            </p:cNvPr>
            <p:cNvSpPr txBox="1"/>
            <p:nvPr/>
          </p:nvSpPr>
          <p:spPr>
            <a:xfrm>
              <a:off x="2336685" y="4430656"/>
              <a:ext cx="7829291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repl_baklog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大小有上限，写满后会覆盖最早的数据。如果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slave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断开时间过久，导致尚未备份的数据被覆盖，则无法基于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做增量同步，只能再次全量同步。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DCAAD6-D59E-4B80-9FFC-C53F97D69602}"/>
              </a:ext>
            </a:extLst>
          </p:cNvPr>
          <p:cNvCxnSpPr>
            <a:cxnSpLocks/>
          </p:cNvCxnSpPr>
          <p:nvPr/>
        </p:nvCxnSpPr>
        <p:spPr>
          <a:xfrm flipV="1">
            <a:off x="1775725" y="4027817"/>
            <a:ext cx="92914" cy="441112"/>
          </a:xfrm>
          <a:prstGeom prst="line">
            <a:avLst/>
          </a:prstGeom>
          <a:ln>
            <a:solidFill>
              <a:srgbClr val="D72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0B93D2E-C5BA-4AA1-BE88-AC5462302F0C}"/>
              </a:ext>
            </a:extLst>
          </p:cNvPr>
          <p:cNvSpPr txBox="1"/>
          <p:nvPr/>
        </p:nvSpPr>
        <p:spPr>
          <a:xfrm>
            <a:off x="1528891" y="3821598"/>
            <a:ext cx="582458" cy="169277"/>
          </a:xfrm>
          <a:prstGeom prst="rect">
            <a:avLst/>
          </a:prstGeom>
          <a:solidFill>
            <a:srgbClr val="D7271B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8B54E5-9FA8-4018-815D-4A376479B796}"/>
              </a:ext>
            </a:extLst>
          </p:cNvPr>
          <p:cNvSpPr txBox="1"/>
          <p:nvPr/>
        </p:nvSpPr>
        <p:spPr>
          <a:xfrm>
            <a:off x="1001687" y="3700166"/>
            <a:ext cx="497499" cy="169277"/>
          </a:xfrm>
          <a:prstGeom prst="rect">
            <a:avLst/>
          </a:prstGeom>
          <a:solidFill>
            <a:srgbClr val="00B050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2832D2-F36F-4EC5-B7B4-8948C6EC2671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250437" y="3869443"/>
            <a:ext cx="324599" cy="46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不完整圆 68">
            <a:extLst>
              <a:ext uri="{FF2B5EF4-FFF2-40B4-BE49-F238E27FC236}">
                <a16:creationId xmlns:a16="http://schemas.microsoft.com/office/drawing/2014/main" id="{9933A6EB-7757-4340-B644-1A69980A7C18}"/>
              </a:ext>
            </a:extLst>
          </p:cNvPr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7867501"/>
              <a:gd name="adj2" fmla="val 1468834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不完整圆 69">
            <a:extLst>
              <a:ext uri="{FF2B5EF4-FFF2-40B4-BE49-F238E27FC236}">
                <a16:creationId xmlns:a16="http://schemas.microsoft.com/office/drawing/2014/main" id="{1AB82C97-BB99-4360-8418-D6C8931735E4}"/>
              </a:ext>
            </a:extLst>
          </p:cNvPr>
          <p:cNvSpPr/>
          <p:nvPr/>
        </p:nvSpPr>
        <p:spPr>
          <a:xfrm>
            <a:off x="10746148" y="4464848"/>
            <a:ext cx="888331" cy="888331"/>
          </a:xfrm>
          <a:prstGeom prst="pie">
            <a:avLst>
              <a:gd name="adj1" fmla="val 16091138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不完整圆 70">
            <a:extLst>
              <a:ext uri="{FF2B5EF4-FFF2-40B4-BE49-F238E27FC236}">
                <a16:creationId xmlns:a16="http://schemas.microsoft.com/office/drawing/2014/main" id="{BAE84100-DCB6-471E-A966-D670F7F5585F}"/>
              </a:ext>
            </a:extLst>
          </p:cNvPr>
          <p:cNvSpPr/>
          <p:nvPr/>
        </p:nvSpPr>
        <p:spPr>
          <a:xfrm>
            <a:off x="10743400" y="4465910"/>
            <a:ext cx="893827" cy="893827"/>
          </a:xfrm>
          <a:prstGeom prst="pie">
            <a:avLst>
              <a:gd name="adj1" fmla="val 16091138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不完整圆 71">
            <a:extLst>
              <a:ext uri="{FF2B5EF4-FFF2-40B4-BE49-F238E27FC236}">
                <a16:creationId xmlns:a16="http://schemas.microsoft.com/office/drawing/2014/main" id="{7D67CDC2-D29F-46A4-BFBD-856FD00F7364}"/>
              </a:ext>
            </a:extLst>
          </p:cNvPr>
          <p:cNvSpPr/>
          <p:nvPr/>
        </p:nvSpPr>
        <p:spPr>
          <a:xfrm>
            <a:off x="10746148" y="4464848"/>
            <a:ext cx="888331" cy="888331"/>
          </a:xfrm>
          <a:prstGeom prst="pie">
            <a:avLst>
              <a:gd name="adj1" fmla="val 19440539"/>
              <a:gd name="adj2" fmla="val 15999590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F17923D-11D7-4499-931C-61F4F938FCBB}"/>
              </a:ext>
            </a:extLst>
          </p:cNvPr>
          <p:cNvCxnSpPr>
            <a:cxnSpLocks/>
          </p:cNvCxnSpPr>
          <p:nvPr/>
        </p:nvCxnSpPr>
        <p:spPr>
          <a:xfrm flipV="1">
            <a:off x="11594702" y="4148190"/>
            <a:ext cx="92914" cy="441112"/>
          </a:xfrm>
          <a:prstGeom prst="line">
            <a:avLst/>
          </a:prstGeom>
          <a:ln>
            <a:solidFill>
              <a:srgbClr val="D72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B29219BB-8C0F-4839-B795-D639935B939E}"/>
              </a:ext>
            </a:extLst>
          </p:cNvPr>
          <p:cNvSpPr txBox="1"/>
          <p:nvPr/>
        </p:nvSpPr>
        <p:spPr>
          <a:xfrm>
            <a:off x="11347868" y="3941971"/>
            <a:ext cx="582458" cy="169277"/>
          </a:xfrm>
          <a:prstGeom prst="rect">
            <a:avLst/>
          </a:prstGeom>
          <a:solidFill>
            <a:srgbClr val="D7271B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4A8E1CB-7607-4C61-AE54-5656C791B702}"/>
              </a:ext>
            </a:extLst>
          </p:cNvPr>
          <p:cNvSpPr txBox="1"/>
          <p:nvPr/>
        </p:nvSpPr>
        <p:spPr>
          <a:xfrm>
            <a:off x="10820664" y="3820539"/>
            <a:ext cx="497499" cy="169277"/>
          </a:xfrm>
          <a:prstGeom prst="rect">
            <a:avLst/>
          </a:prstGeom>
          <a:solidFill>
            <a:srgbClr val="00B050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3194692-4E95-4C69-B2E8-C65F9C6365F5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11069414" y="3989816"/>
            <a:ext cx="324599" cy="46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1529C7FF-5D77-4448-8900-A4F007998ECA}"/>
              </a:ext>
            </a:extLst>
          </p:cNvPr>
          <p:cNvSpPr/>
          <p:nvPr/>
        </p:nvSpPr>
        <p:spPr>
          <a:xfrm>
            <a:off x="10808639" y="4527339"/>
            <a:ext cx="763349" cy="763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不完整圆 83">
            <a:extLst>
              <a:ext uri="{FF2B5EF4-FFF2-40B4-BE49-F238E27FC236}">
                <a16:creationId xmlns:a16="http://schemas.microsoft.com/office/drawing/2014/main" id="{B2670243-F4F4-4043-A24F-C07F41FABD7D}"/>
              </a:ext>
            </a:extLst>
          </p:cNvPr>
          <p:cNvSpPr/>
          <p:nvPr/>
        </p:nvSpPr>
        <p:spPr>
          <a:xfrm>
            <a:off x="927171" y="4348310"/>
            <a:ext cx="888331" cy="888331"/>
          </a:xfrm>
          <a:prstGeom prst="pie">
            <a:avLst>
              <a:gd name="adj1" fmla="val 16089882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不完整圆 84">
            <a:extLst>
              <a:ext uri="{FF2B5EF4-FFF2-40B4-BE49-F238E27FC236}">
                <a16:creationId xmlns:a16="http://schemas.microsoft.com/office/drawing/2014/main" id="{EA52B2BA-57F8-427A-9550-7B354F2D5304}"/>
              </a:ext>
            </a:extLst>
          </p:cNvPr>
          <p:cNvSpPr/>
          <p:nvPr/>
        </p:nvSpPr>
        <p:spPr>
          <a:xfrm>
            <a:off x="924423" y="4346832"/>
            <a:ext cx="893827" cy="893827"/>
          </a:xfrm>
          <a:prstGeom prst="pie">
            <a:avLst>
              <a:gd name="adj1" fmla="val 14846617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A2E20A3-6ADA-48EA-867C-8427816B064A}"/>
              </a:ext>
            </a:extLst>
          </p:cNvPr>
          <p:cNvSpPr/>
          <p:nvPr/>
        </p:nvSpPr>
        <p:spPr>
          <a:xfrm>
            <a:off x="947717" y="4365021"/>
            <a:ext cx="847238" cy="847238"/>
          </a:xfrm>
          <a:prstGeom prst="ellipse">
            <a:avLst/>
          </a:prstGeom>
          <a:noFill/>
          <a:ln w="12700">
            <a:solidFill>
              <a:srgbClr val="48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F3CA37D-71BF-47A2-8AD3-CE7DA17BB9F3}"/>
              </a:ext>
            </a:extLst>
          </p:cNvPr>
          <p:cNvSpPr/>
          <p:nvPr/>
        </p:nvSpPr>
        <p:spPr>
          <a:xfrm>
            <a:off x="989662" y="4406966"/>
            <a:ext cx="763349" cy="763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右大括号 86">
            <a:extLst>
              <a:ext uri="{FF2B5EF4-FFF2-40B4-BE49-F238E27FC236}">
                <a16:creationId xmlns:a16="http://schemas.microsoft.com/office/drawing/2014/main" id="{9833D814-7FF4-45FB-A40A-1539C8D4BB5C}"/>
              </a:ext>
            </a:extLst>
          </p:cNvPr>
          <p:cNvSpPr/>
          <p:nvPr/>
        </p:nvSpPr>
        <p:spPr>
          <a:xfrm rot="18537203">
            <a:off x="11474992" y="4434387"/>
            <a:ext cx="83037" cy="1793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33A19D29-8C2B-4701-9B24-D5D906AB90A3}"/>
              </a:ext>
            </a:extLst>
          </p:cNvPr>
          <p:cNvCxnSpPr>
            <a:cxnSpLocks/>
            <a:stCxn id="87" idx="1"/>
          </p:cNvCxnSpPr>
          <p:nvPr/>
        </p:nvCxnSpPr>
        <p:spPr>
          <a:xfrm>
            <a:off x="11542613" y="4491757"/>
            <a:ext cx="170410" cy="9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2897EAC9-8C5A-482E-858E-F20FAF01846C}"/>
              </a:ext>
            </a:extLst>
          </p:cNvPr>
          <p:cNvSpPr txBox="1"/>
          <p:nvPr/>
        </p:nvSpPr>
        <p:spPr>
          <a:xfrm>
            <a:off x="11743532" y="4301427"/>
            <a:ext cx="315500" cy="4847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</a:rPr>
              <a:t>未同步的数据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997BEC8C-6557-471C-8651-F6C042255484}"/>
              </a:ext>
            </a:extLst>
          </p:cNvPr>
          <p:cNvSpPr/>
          <p:nvPr/>
        </p:nvSpPr>
        <p:spPr>
          <a:xfrm>
            <a:off x="11189284" y="4444241"/>
            <a:ext cx="351219" cy="222102"/>
          </a:xfrm>
          <a:custGeom>
            <a:avLst/>
            <a:gdLst>
              <a:gd name="connsiteX0" fmla="*/ 0 w 351219"/>
              <a:gd name="connsiteY0" fmla="*/ 26 h 222102"/>
              <a:gd name="connsiteX1" fmla="*/ 351219 w 351219"/>
              <a:gd name="connsiteY1" fmla="*/ 166214 h 222102"/>
              <a:gd name="connsiteX2" fmla="*/ 281559 w 351219"/>
              <a:gd name="connsiteY2" fmla="*/ 222102 h 222102"/>
              <a:gd name="connsiteX3" fmla="*/ 237197 w 351219"/>
              <a:gd name="connsiteY3" fmla="*/ 178144 h 222102"/>
              <a:gd name="connsiteX4" fmla="*/ 58095 w 351219"/>
              <a:gd name="connsiteY4" fmla="*/ 93397 h 222102"/>
              <a:gd name="connsiteX5" fmla="*/ 940 w 351219"/>
              <a:gd name="connsiteY5" fmla="*/ 87484 h 2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219" h="222102">
                <a:moveTo>
                  <a:pt x="0" y="26"/>
                </a:moveTo>
                <a:cubicBezTo>
                  <a:pt x="136379" y="-1439"/>
                  <a:pt x="265870" y="59833"/>
                  <a:pt x="351219" y="166214"/>
                </a:cubicBezTo>
                <a:lnTo>
                  <a:pt x="281559" y="222102"/>
                </a:lnTo>
                <a:lnTo>
                  <a:pt x="237197" y="178144"/>
                </a:lnTo>
                <a:cubicBezTo>
                  <a:pt x="184651" y="136781"/>
                  <a:pt x="123398" y="107798"/>
                  <a:pt x="58095" y="93397"/>
                </a:cubicBezTo>
                <a:lnTo>
                  <a:pt x="940" y="87484"/>
                </a:lnTo>
                <a:close/>
              </a:path>
            </a:pathLst>
          </a:custGeom>
          <a:solidFill>
            <a:schemeClr val="accent6">
              <a:lumMod val="75000"/>
              <a:alpha val="47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A59B9080-44A1-4EDC-8A2A-B3E76F503946}"/>
              </a:ext>
            </a:extLst>
          </p:cNvPr>
          <p:cNvSpPr/>
          <p:nvPr/>
        </p:nvSpPr>
        <p:spPr>
          <a:xfrm>
            <a:off x="10766694" y="4485394"/>
            <a:ext cx="847238" cy="847238"/>
          </a:xfrm>
          <a:prstGeom prst="ellipse">
            <a:avLst/>
          </a:prstGeom>
          <a:noFill/>
          <a:ln w="12700">
            <a:solidFill>
              <a:srgbClr val="48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9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4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4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6" grpId="0" animBg="1"/>
      <p:bldP spid="67" grpId="0" animBg="1"/>
      <p:bldP spid="48" grpId="0" animBg="1"/>
      <p:bldP spid="23" grpId="0" animBg="1"/>
      <p:bldP spid="24" grpId="0"/>
      <p:bldP spid="28" grpId="0"/>
      <p:bldP spid="30" grpId="0"/>
      <p:bldP spid="31" grpId="0"/>
      <p:bldP spid="32" grpId="0" animBg="1"/>
      <p:bldP spid="33" grpId="0" animBg="1"/>
      <p:bldP spid="44" grpId="0"/>
      <p:bldP spid="45" grpId="0"/>
      <p:bldP spid="17" grpId="0" animBg="1"/>
      <p:bldP spid="61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84" grpId="1" animBg="1"/>
      <p:bldP spid="85" grpId="1" animBg="1"/>
      <p:bldP spid="8" grpId="0" animBg="1"/>
      <p:bldP spid="87" grpId="0" animBg="1"/>
      <p:bldP spid="90" grpId="0" animBg="1"/>
      <p:bldP spid="93" grpId="0" animBg="1"/>
      <p:bldP spid="7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zh-CN" altLang="en-US"/>
              <a:t>可以从以下几个方面来优化</a:t>
            </a:r>
            <a:r>
              <a:rPr lang="en-US" altLang="zh-CN"/>
              <a:t>Redis</a:t>
            </a:r>
            <a:r>
              <a:rPr lang="zh-CN" altLang="en-US"/>
              <a:t>主从就集群：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master</a:t>
            </a:r>
            <a:r>
              <a:rPr lang="zh-CN" altLang="en-US"/>
              <a:t>中配置</a:t>
            </a:r>
            <a:r>
              <a:rPr lang="en-US" altLang="zh-CN"/>
              <a:t>repl-diskless-sync yes</a:t>
            </a:r>
            <a:r>
              <a:rPr lang="zh-CN" altLang="en-US"/>
              <a:t>启用无磁盘复制，避免全量同步时的磁盘</a:t>
            </a:r>
            <a:r>
              <a:rPr lang="en-US" altLang="zh-CN"/>
              <a:t>IO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Redis</a:t>
            </a:r>
            <a:r>
              <a:rPr lang="zh-CN" altLang="en-US"/>
              <a:t>单节点上的内存占用不要太大，减少</a:t>
            </a:r>
            <a:r>
              <a:rPr lang="en-US" altLang="zh-CN"/>
              <a:t>RDB</a:t>
            </a:r>
            <a:r>
              <a:rPr lang="zh-CN" altLang="en-US"/>
              <a:t>导致的过多磁盘</a:t>
            </a:r>
            <a:r>
              <a:rPr lang="en-US" altLang="zh-CN"/>
              <a:t>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适当提高</a:t>
            </a:r>
            <a:r>
              <a:rPr lang="en-US" altLang="zh-CN"/>
              <a:t>repl_baklog</a:t>
            </a:r>
            <a:r>
              <a:rPr lang="zh-CN" altLang="en-US"/>
              <a:t>的大小，发现</a:t>
            </a:r>
            <a:r>
              <a:rPr lang="en-US" altLang="zh-CN"/>
              <a:t>slave</a:t>
            </a:r>
            <a:r>
              <a:rPr lang="zh-CN" altLang="en-US"/>
              <a:t>宕机时尽快实现故障恢复，尽可能避免全量同步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限制一个</a:t>
            </a:r>
            <a:r>
              <a:rPr lang="en-US" altLang="zh-CN"/>
              <a:t>master</a:t>
            </a:r>
            <a:r>
              <a:rPr lang="zh-CN" altLang="en-US"/>
              <a:t>上的</a:t>
            </a:r>
            <a:r>
              <a:rPr lang="en-US" altLang="zh-CN"/>
              <a:t>slave</a:t>
            </a:r>
            <a:r>
              <a:rPr lang="zh-CN" altLang="en-US"/>
              <a:t>节点数量，如果实在是太多</a:t>
            </a:r>
            <a:r>
              <a:rPr lang="en-US" altLang="zh-CN"/>
              <a:t>slave</a:t>
            </a:r>
            <a:r>
              <a:rPr lang="zh-CN" altLang="en-US"/>
              <a:t>，则可以采用主</a:t>
            </a:r>
            <a:r>
              <a:rPr lang="en-US" altLang="zh-CN"/>
              <a:t>-</a:t>
            </a:r>
            <a:r>
              <a:rPr lang="zh-CN" altLang="en-US"/>
              <a:t>从</a:t>
            </a:r>
            <a:r>
              <a:rPr lang="en-US" altLang="zh-CN"/>
              <a:t>-</a:t>
            </a:r>
            <a:r>
              <a:rPr lang="zh-CN" altLang="en-US"/>
              <a:t>从链式结构，减少</a:t>
            </a:r>
            <a:r>
              <a:rPr lang="en-US" altLang="zh-CN"/>
              <a:t>master</a:t>
            </a:r>
            <a:r>
              <a:rPr lang="zh-CN" altLang="en-US"/>
              <a:t>压力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10" name="iconfont-11805-5604182">
            <a:extLst>
              <a:ext uri="{FF2B5EF4-FFF2-40B4-BE49-F238E27FC236}">
                <a16:creationId xmlns:a16="http://schemas.microsoft.com/office/drawing/2014/main" id="{AAD93D1C-5718-4005-B0B6-0D1910EA00B2}"/>
              </a:ext>
            </a:extLst>
          </p:cNvPr>
          <p:cNvSpPr/>
          <p:nvPr/>
        </p:nvSpPr>
        <p:spPr>
          <a:xfrm>
            <a:off x="1278626" y="4793826"/>
            <a:ext cx="609685" cy="494392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B72D4C-A38D-418E-B5E5-286D2D5CF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68" y="3663054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5386C84-F9FD-4B12-BC5E-2F4AD851EA37}"/>
              </a:ext>
            </a:extLst>
          </p:cNvPr>
          <p:cNvSpPr/>
          <p:nvPr/>
        </p:nvSpPr>
        <p:spPr>
          <a:xfrm>
            <a:off x="2904567" y="4753485"/>
            <a:ext cx="1452283" cy="681009"/>
          </a:xfrm>
          <a:prstGeom prst="roundRect">
            <a:avLst/>
          </a:prstGeom>
          <a:solidFill>
            <a:srgbClr val="48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RedisClient</a:t>
            </a:r>
            <a:endParaRPr lang="zh-CN" altLang="en-US" sz="140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8F3A2A0-45D3-47A3-A3FC-EC06DF8AC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95" y="4676665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50C912-87A0-4551-8B51-7E6A54051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64" y="5704040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8FBA1AB-71B8-4D0C-8524-C3C7CBD3C4FB}"/>
              </a:ext>
            </a:extLst>
          </p:cNvPr>
          <p:cNvSpPr txBox="1"/>
          <p:nvPr/>
        </p:nvSpPr>
        <p:spPr>
          <a:xfrm>
            <a:off x="6017730" y="508729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C8B1D2-984F-4DAD-AAC7-CE47437EC37B}"/>
              </a:ext>
            </a:extLst>
          </p:cNvPr>
          <p:cNvSpPr txBox="1"/>
          <p:nvPr/>
        </p:nvSpPr>
        <p:spPr>
          <a:xfrm>
            <a:off x="7238328" y="404236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DBE9AD-6CB0-452A-B6AF-C5F86524BBE2}"/>
              </a:ext>
            </a:extLst>
          </p:cNvPr>
          <p:cNvSpPr txBox="1"/>
          <p:nvPr/>
        </p:nvSpPr>
        <p:spPr>
          <a:xfrm>
            <a:off x="7265720" y="609661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030874A-4893-4E7D-B880-6C9B8D276B88}"/>
              </a:ext>
            </a:extLst>
          </p:cNvPr>
          <p:cNvCxnSpPr>
            <a:cxnSpLocks/>
            <a:stCxn id="10" idx="88"/>
            <a:endCxn id="16" idx="1"/>
          </p:cNvCxnSpPr>
          <p:nvPr/>
        </p:nvCxnSpPr>
        <p:spPr>
          <a:xfrm>
            <a:off x="1883054" y="5090957"/>
            <a:ext cx="1021513" cy="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F3BCA4E-261A-45B3-A9F0-07660D95E30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56850" y="5093990"/>
            <a:ext cx="1570745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48C68BA-93D5-4776-BB61-1D0431B9323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4356850" y="4082072"/>
            <a:ext cx="2838118" cy="101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D98316-2131-4265-8A59-7D8B5D9763E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356850" y="5093990"/>
            <a:ext cx="2851814" cy="102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4713D-4201-49B2-83BF-75666DE99BFE}"/>
              </a:ext>
            </a:extLst>
          </p:cNvPr>
          <p:cNvSpPr txBox="1"/>
          <p:nvPr/>
        </p:nvSpPr>
        <p:spPr>
          <a:xfrm>
            <a:off x="5269969" y="509095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AD2A26"/>
                </a:solidFill>
                <a:latin typeface="+mn-lt"/>
                <a:ea typeface="+mn-ea"/>
              </a:rPr>
              <a:t>写操作</a:t>
            </a:r>
            <a:endParaRPr lang="zh-CN" altLang="en-US" sz="140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012F13-64A2-426B-BD67-C02C0173E16C}"/>
              </a:ext>
            </a:extLst>
          </p:cNvPr>
          <p:cNvSpPr txBox="1"/>
          <p:nvPr/>
        </p:nvSpPr>
        <p:spPr>
          <a:xfrm>
            <a:off x="6111998" y="393635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EE11E1-7D3B-4523-B00A-71ED9C0ACAFB}"/>
              </a:ext>
            </a:extLst>
          </p:cNvPr>
          <p:cNvSpPr txBox="1"/>
          <p:nvPr/>
        </p:nvSpPr>
        <p:spPr>
          <a:xfrm>
            <a:off x="6152519" y="599204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04EDEC0-E17D-4AC9-A55F-52A13381CE69}"/>
              </a:ext>
            </a:extLst>
          </p:cNvPr>
          <p:cNvCxnSpPr>
            <a:cxnSpLocks/>
            <a:stCxn id="17" idx="3"/>
            <a:endCxn id="15" idx="2"/>
          </p:cNvCxnSpPr>
          <p:nvPr/>
        </p:nvCxnSpPr>
        <p:spPr>
          <a:xfrm flipV="1">
            <a:off x="6790772" y="4501090"/>
            <a:ext cx="835785" cy="5945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2F30C72-C291-4D0C-B541-9FDE29DBED47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6790772" y="5095683"/>
            <a:ext cx="849481" cy="6083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CFD8808-809B-4BBD-93D8-1C51C4E03F8C}"/>
              </a:ext>
            </a:extLst>
          </p:cNvPr>
          <p:cNvSpPr txBox="1"/>
          <p:nvPr/>
        </p:nvSpPr>
        <p:spPr>
          <a:xfrm>
            <a:off x="7128403" y="4865896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43CB249-E502-4425-AB99-84D5EAFD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23" y="5708357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75A24A50-175A-49DB-8EA0-AB819D4A623D}"/>
              </a:ext>
            </a:extLst>
          </p:cNvPr>
          <p:cNvSpPr txBox="1"/>
          <p:nvPr/>
        </p:nvSpPr>
        <p:spPr>
          <a:xfrm>
            <a:off x="9511379" y="610092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6C59B7D-D4C1-4B65-85DF-699CCAF65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23" y="3663054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FBB5166-34E9-4F37-A851-8967458896F3}"/>
              </a:ext>
            </a:extLst>
          </p:cNvPr>
          <p:cNvSpPr txBox="1"/>
          <p:nvPr/>
        </p:nvSpPr>
        <p:spPr>
          <a:xfrm>
            <a:off x="9511379" y="405562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3A6FEE6-5395-43A9-AECF-A599C5814D83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>
            <a:off x="8058145" y="4082072"/>
            <a:ext cx="13961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DA10F57-18FD-4DA8-A118-64134ECEEFEB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8071841" y="6123058"/>
            <a:ext cx="1382482" cy="431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471D794-0676-446C-8454-87E5CAE6068C}"/>
              </a:ext>
            </a:extLst>
          </p:cNvPr>
          <p:cNvSpPr txBox="1"/>
          <p:nvPr/>
        </p:nvSpPr>
        <p:spPr>
          <a:xfrm>
            <a:off x="8448553" y="4149583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E392D4-A171-45F4-9DE7-C40EA103F0D6}"/>
              </a:ext>
            </a:extLst>
          </p:cNvPr>
          <p:cNvSpPr txBox="1"/>
          <p:nvPr/>
        </p:nvSpPr>
        <p:spPr>
          <a:xfrm>
            <a:off x="8477328" y="5591484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882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9" grpId="0"/>
      <p:bldP spid="20" grpId="0"/>
      <p:bldP spid="21" grpId="0"/>
      <p:bldP spid="26" grpId="0"/>
      <p:bldP spid="27" grpId="0"/>
      <p:bldP spid="28" grpId="0"/>
      <p:bldP spid="31" grpId="0"/>
      <p:bldP spid="40" grpId="0"/>
      <p:bldP spid="42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342AE8-3F8E-43EB-8F31-B174785D4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/>
              <a:t>简述全量同步和增量同步区别？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全量同步：</a:t>
            </a:r>
            <a:r>
              <a:rPr lang="en-US" altLang="zh-CN" sz="1400"/>
              <a:t>master</a:t>
            </a:r>
            <a:r>
              <a:rPr lang="zh-CN" altLang="en-US" sz="1400"/>
              <a:t>将完整内存数据生成</a:t>
            </a:r>
            <a:r>
              <a:rPr lang="en-US" altLang="zh-CN" sz="1400"/>
              <a:t>RDB</a:t>
            </a:r>
            <a:r>
              <a:rPr lang="zh-CN" altLang="en-US" sz="1400"/>
              <a:t>，发送</a:t>
            </a:r>
            <a:r>
              <a:rPr lang="en-US" altLang="zh-CN" sz="1400"/>
              <a:t>RDB</a:t>
            </a:r>
            <a:r>
              <a:rPr lang="zh-CN" altLang="en-US" sz="1400"/>
              <a:t>到</a:t>
            </a:r>
            <a:r>
              <a:rPr lang="en-US" altLang="zh-CN" sz="1400"/>
              <a:t>slave</a:t>
            </a:r>
            <a:r>
              <a:rPr lang="zh-CN" altLang="en-US" sz="1400"/>
              <a:t>。后续命令则记录在</a:t>
            </a:r>
            <a:r>
              <a:rPr lang="en-US" altLang="zh-CN" sz="1400"/>
              <a:t>repl_baklog</a:t>
            </a:r>
            <a:r>
              <a:rPr lang="zh-CN" altLang="en-US" sz="1400"/>
              <a:t>，逐个发送给</a:t>
            </a:r>
            <a:r>
              <a:rPr lang="en-US" altLang="zh-CN" sz="1400"/>
              <a:t>slave</a:t>
            </a:r>
            <a:r>
              <a:rPr lang="zh-CN" altLang="en-US" sz="1400"/>
              <a:t>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增量同步：</a:t>
            </a:r>
            <a:r>
              <a:rPr lang="en-US" altLang="zh-CN" sz="1400"/>
              <a:t>slave</a:t>
            </a:r>
            <a:r>
              <a:rPr lang="zh-CN" altLang="en-US" sz="1400"/>
              <a:t>提交自己的</a:t>
            </a:r>
            <a:r>
              <a:rPr lang="en-US" altLang="zh-CN" sz="1400"/>
              <a:t>offset</a:t>
            </a:r>
            <a:r>
              <a:rPr lang="zh-CN" altLang="en-US" sz="1400"/>
              <a:t>到</a:t>
            </a:r>
            <a:r>
              <a:rPr lang="en-US" altLang="zh-CN" sz="1400"/>
              <a:t>master</a:t>
            </a:r>
            <a:r>
              <a:rPr lang="zh-CN" altLang="en-US" sz="1400"/>
              <a:t>，</a:t>
            </a:r>
            <a:r>
              <a:rPr lang="en-US" altLang="zh-CN" sz="1400"/>
              <a:t>master</a:t>
            </a:r>
            <a:r>
              <a:rPr lang="zh-CN" altLang="en-US" sz="1400"/>
              <a:t>获取</a:t>
            </a:r>
            <a:r>
              <a:rPr lang="en-US" altLang="zh-CN" sz="1400"/>
              <a:t>repl_baklog</a:t>
            </a:r>
            <a:r>
              <a:rPr lang="zh-CN" altLang="en-US" sz="1400"/>
              <a:t>中从</a:t>
            </a:r>
            <a:r>
              <a:rPr lang="en-US" altLang="zh-CN" sz="1400"/>
              <a:t>offset</a:t>
            </a:r>
            <a:r>
              <a:rPr lang="zh-CN" altLang="en-US" sz="1400"/>
              <a:t>之后的命令给</a:t>
            </a:r>
            <a:r>
              <a:rPr lang="en-US" altLang="zh-CN" sz="1400"/>
              <a:t>slave</a:t>
            </a:r>
          </a:p>
          <a:p>
            <a:pPr marL="0" indent="0">
              <a:buNone/>
            </a:pPr>
            <a:r>
              <a:rPr lang="zh-CN" altLang="en-US" sz="1600"/>
              <a:t>什么时候执行全量同步？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节点第一次连接</a:t>
            </a:r>
            <a:r>
              <a:rPr lang="en-US" altLang="zh-CN" sz="1400"/>
              <a:t>master</a:t>
            </a:r>
            <a:r>
              <a:rPr lang="zh-CN" altLang="en-US" sz="1400"/>
              <a:t>节点时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节点断开时间太久，</a:t>
            </a:r>
            <a:r>
              <a:rPr lang="en-US" altLang="zh-CN" sz="1400"/>
              <a:t>repl_baklog</a:t>
            </a:r>
            <a:r>
              <a:rPr lang="zh-CN" altLang="en-US" sz="1400"/>
              <a:t>中的</a:t>
            </a:r>
            <a:r>
              <a:rPr lang="en-US" altLang="zh-CN" sz="1400"/>
              <a:t>offset</a:t>
            </a:r>
            <a:r>
              <a:rPr lang="zh-CN" altLang="en-US" sz="1400"/>
              <a:t>已经被覆盖时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什么时候执行增量同步？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节点断开又恢复，并且在</a:t>
            </a:r>
            <a:r>
              <a:rPr lang="en-US" altLang="zh-CN" sz="1400"/>
              <a:t>repl_baklog</a:t>
            </a:r>
            <a:r>
              <a:rPr lang="zh-CN" altLang="en-US" sz="1400"/>
              <a:t>中能找到</a:t>
            </a:r>
            <a:r>
              <a:rPr lang="en-US" altLang="zh-CN" sz="1400"/>
              <a:t>offset</a:t>
            </a:r>
            <a:r>
              <a:rPr lang="zh-CN" altLang="en-US" sz="1400"/>
              <a:t>时</a:t>
            </a:r>
          </a:p>
        </p:txBody>
      </p:sp>
    </p:spTree>
    <p:extLst>
      <p:ext uri="{BB962C8B-B14F-4D97-AF65-F5344CB8AC3E}">
        <p14:creationId xmlns:p14="http://schemas.microsoft.com/office/powerpoint/2010/main" val="1170993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E7A48B-AE5D-4B68-9161-D3B96B3D5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slave</a:t>
            </a:r>
            <a:r>
              <a:rPr lang="zh-CN" altLang="en-US"/>
              <a:t>节点宕机恢复后可以找</a:t>
            </a:r>
            <a:r>
              <a:rPr lang="en-US" altLang="zh-CN"/>
              <a:t>master</a:t>
            </a:r>
            <a:r>
              <a:rPr lang="zh-CN" altLang="en-US"/>
              <a:t>节点同步数据，那</a:t>
            </a:r>
            <a:r>
              <a:rPr lang="en-US" altLang="zh-CN"/>
              <a:t>master</a:t>
            </a:r>
            <a:r>
              <a:rPr lang="zh-CN" altLang="en-US"/>
              <a:t>节点宕机怎么办？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31300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哨兵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哨兵的作用和原理</a:t>
            </a:r>
            <a:endParaRPr lang="en-US" altLang="zh-CN"/>
          </a:p>
          <a:p>
            <a:r>
              <a:rPr lang="zh-CN" altLang="en-US"/>
              <a:t>搭建哨兵集群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的哨兵模式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684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哨兵的作用和原理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搭建哨兵集群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en-US" altLang="zh-CN"/>
              <a:t>RedisTemplate</a:t>
            </a:r>
            <a:r>
              <a:rPr lang="zh-CN" altLang="en-US"/>
              <a:t>的哨兵模式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52601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2B64C3E-6A01-4252-ADC2-9CA9445B46D6}"/>
              </a:ext>
            </a:extLst>
          </p:cNvPr>
          <p:cNvSpPr/>
          <p:nvPr/>
        </p:nvSpPr>
        <p:spPr>
          <a:xfrm>
            <a:off x="8500969" y="3905207"/>
            <a:ext cx="2474257" cy="2499668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A49E0CB-82B3-427D-8B2B-FCD5B405BB07}"/>
              </a:ext>
            </a:extLst>
          </p:cNvPr>
          <p:cNvSpPr/>
          <p:nvPr/>
        </p:nvSpPr>
        <p:spPr>
          <a:xfrm>
            <a:off x="5768786" y="2245660"/>
            <a:ext cx="5244353" cy="8789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哨兵的作用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61761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提供了哨兵（</a:t>
            </a:r>
            <a:r>
              <a:rPr lang="en-US" altLang="zh-CN"/>
              <a:t>Sentinel</a:t>
            </a:r>
            <a:r>
              <a:rPr lang="zh-CN" altLang="en-US"/>
              <a:t>）机制来实现主从集群的自动故障恢复。哨兵的结构和作用如下：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2E58F-DBB6-4BF8-95C0-11A8AD31E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016" y="3939986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81DA537-4957-48C6-A558-FF239EAFE2D8}"/>
              </a:ext>
            </a:extLst>
          </p:cNvPr>
          <p:cNvSpPr/>
          <p:nvPr/>
        </p:nvSpPr>
        <p:spPr>
          <a:xfrm>
            <a:off x="5701555" y="4754281"/>
            <a:ext cx="1452283" cy="681009"/>
          </a:xfrm>
          <a:prstGeom prst="roundRect">
            <a:avLst/>
          </a:prstGeom>
          <a:solidFill>
            <a:srgbClr val="48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RedisClient</a:t>
            </a:r>
            <a:endParaRPr lang="zh-CN" altLang="en-US" sz="1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2964AF-58FA-420B-9D7C-03A9F84FB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83" y="4751892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ECFE26-A101-4B45-B955-CCF888F1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29" y="5537296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816159-831E-4779-B547-751C08B2C614}"/>
              </a:ext>
            </a:extLst>
          </p:cNvPr>
          <p:cNvSpPr txBox="1"/>
          <p:nvPr/>
        </p:nvSpPr>
        <p:spPr>
          <a:xfrm>
            <a:off x="8693695" y="500115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801B75-BDFF-4F50-AF37-C46DFCD1A399}"/>
              </a:ext>
            </a:extLst>
          </p:cNvPr>
          <p:cNvSpPr txBox="1"/>
          <p:nvPr/>
        </p:nvSpPr>
        <p:spPr>
          <a:xfrm>
            <a:off x="9739482" y="419826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775136-7D3E-400A-A472-99302C06D656}"/>
              </a:ext>
            </a:extLst>
          </p:cNvPr>
          <p:cNvSpPr txBox="1"/>
          <p:nvPr/>
        </p:nvSpPr>
        <p:spPr>
          <a:xfrm>
            <a:off x="9743091" y="580884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DA5BEBA-E3C3-48C7-BD36-4357390A9E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153838" y="5094786"/>
            <a:ext cx="1570745" cy="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9B1B179-5A0E-47DB-AF82-A310D896C0E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7153838" y="4290313"/>
            <a:ext cx="2569178" cy="80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7113FF5-9A4D-46AD-8EFD-2C8A798AC9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153838" y="5094786"/>
            <a:ext cx="2559091" cy="7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21B110F-DAB3-4086-9A4B-56C6D2DDD8BE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flipV="1">
            <a:off x="9446256" y="4640639"/>
            <a:ext cx="637597" cy="46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62204D7-2A8B-49E5-9B67-533A5B890958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9446256" y="5102219"/>
            <a:ext cx="627510" cy="4350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A25EFBB-7ED2-4449-B477-1E0A21138F47}"/>
              </a:ext>
            </a:extLst>
          </p:cNvPr>
          <p:cNvSpPr txBox="1"/>
          <p:nvPr/>
        </p:nvSpPr>
        <p:spPr>
          <a:xfrm>
            <a:off x="9925391" y="4941123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26898C-7A28-4103-98CF-11553BFD390A}"/>
              </a:ext>
            </a:extLst>
          </p:cNvPr>
          <p:cNvSpPr/>
          <p:nvPr/>
        </p:nvSpPr>
        <p:spPr>
          <a:xfrm>
            <a:off x="6127770" y="2434802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5ACD392-941B-4AFD-8A88-7EEB6EA5A0F3}"/>
              </a:ext>
            </a:extLst>
          </p:cNvPr>
          <p:cNvSpPr/>
          <p:nvPr/>
        </p:nvSpPr>
        <p:spPr>
          <a:xfrm>
            <a:off x="7826187" y="2434802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70B8564-EB4B-4872-B588-1EE33AC76704}"/>
              </a:ext>
            </a:extLst>
          </p:cNvPr>
          <p:cNvSpPr/>
          <p:nvPr/>
        </p:nvSpPr>
        <p:spPr>
          <a:xfrm>
            <a:off x="9524603" y="2434802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34B827AD-277F-45C4-886D-B1932A715450}"/>
              </a:ext>
            </a:extLst>
          </p:cNvPr>
          <p:cNvSpPr txBox="1">
            <a:spLocks/>
          </p:cNvSpPr>
          <p:nvPr/>
        </p:nvSpPr>
        <p:spPr>
          <a:xfrm>
            <a:off x="710879" y="2121743"/>
            <a:ext cx="4724003" cy="473625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监控</a:t>
            </a:r>
            <a:r>
              <a:rPr lang="zh-CN" altLang="en-US"/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Sentinel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会不断检查您的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master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slave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是否按预期工作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自动故障恢复</a:t>
            </a:r>
            <a:r>
              <a:rPr lang="zh-CN" altLang="en-US"/>
              <a:t>：如果</a:t>
            </a:r>
            <a:r>
              <a:rPr lang="en-US" altLang="zh-CN"/>
              <a:t>master</a:t>
            </a:r>
            <a:r>
              <a:rPr lang="zh-CN" altLang="en-US"/>
              <a:t>故障，</a:t>
            </a:r>
            <a:r>
              <a:rPr lang="en-US" altLang="zh-CN"/>
              <a:t>Sentinel</a:t>
            </a:r>
            <a:r>
              <a:rPr lang="zh-CN" altLang="en-US"/>
              <a:t>会将一个</a:t>
            </a:r>
            <a:r>
              <a:rPr lang="en-US" altLang="zh-CN"/>
              <a:t>slave</a:t>
            </a:r>
            <a:r>
              <a:rPr lang="zh-CN" altLang="en-US"/>
              <a:t>提升为</a:t>
            </a:r>
            <a:r>
              <a:rPr lang="en-US" altLang="zh-CN"/>
              <a:t>master</a:t>
            </a:r>
            <a:r>
              <a:rPr lang="zh-CN" altLang="en-US"/>
              <a:t>。当故障实例恢复后也以新的</a:t>
            </a:r>
            <a:r>
              <a:rPr lang="en-US" altLang="zh-CN"/>
              <a:t>master</a:t>
            </a:r>
            <a:r>
              <a:rPr lang="zh-CN" altLang="en-US"/>
              <a:t>为主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通知</a:t>
            </a:r>
            <a:r>
              <a:rPr lang="zh-CN" altLang="en-US"/>
              <a:t>：</a:t>
            </a:r>
            <a:r>
              <a:rPr lang="en-US" altLang="zh-CN"/>
              <a:t>Sentinel</a:t>
            </a:r>
            <a:r>
              <a:rPr lang="zh-CN" altLang="en-US"/>
              <a:t>充当</a:t>
            </a:r>
            <a:r>
              <a:rPr lang="en-US" altLang="zh-CN"/>
              <a:t>Redis</a:t>
            </a:r>
            <a:r>
              <a:rPr lang="zh-CN" altLang="en-US"/>
              <a:t>客户端的服务发现来源，当集群发生故障转移时，会将最新信息推送给</a:t>
            </a:r>
            <a:r>
              <a:rPr lang="en-US" altLang="zh-CN"/>
              <a:t>Redis</a:t>
            </a:r>
            <a:r>
              <a:rPr lang="zh-CN" altLang="en-US"/>
              <a:t>的客户端</a:t>
            </a:r>
            <a:endParaRPr lang="en-US" altLang="zh-CN"/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A453C5E8-07A3-4BD1-8AA3-6C8ED524F7C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16200000" flipH="1">
            <a:off x="8674209" y="2841317"/>
            <a:ext cx="780643" cy="1347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0C685AD-8506-4A7A-B023-284EE6909CCE}"/>
              </a:ext>
            </a:extLst>
          </p:cNvPr>
          <p:cNvSpPr txBox="1"/>
          <p:nvPr/>
        </p:nvSpPr>
        <p:spPr>
          <a:xfrm>
            <a:off x="8848300" y="3280105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监控集群状态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DC04A8D3-9586-41D3-B6D3-FAFAEB5B2F8C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flipH="1">
            <a:off x="6427697" y="3124564"/>
            <a:ext cx="1963266" cy="162971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0514674-AB26-44BA-8203-CFF9BBEC7A47}"/>
              </a:ext>
            </a:extLst>
          </p:cNvPr>
          <p:cNvSpPr txBox="1"/>
          <p:nvPr/>
        </p:nvSpPr>
        <p:spPr>
          <a:xfrm>
            <a:off x="6656794" y="3685148"/>
            <a:ext cx="833059" cy="47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服务状态变更通知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475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5" grpId="0" animBg="1"/>
      <p:bldP spid="8" grpId="0"/>
      <p:bldP spid="9" grpId="0"/>
      <p:bldP spid="10" grpId="0"/>
      <p:bldP spid="19" grpId="0"/>
      <p:bldP spid="20" grpId="0" animBg="1"/>
      <p:bldP spid="21" grpId="0" animBg="1"/>
      <p:bldP spid="22" grpId="0" animBg="1"/>
      <p:bldP spid="50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服务状态监控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2719196"/>
          </a:xfrm>
        </p:spPr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基于心跳机制监测服务状态，每隔</a:t>
            </a:r>
            <a:r>
              <a:rPr lang="en-US" altLang="zh-CN"/>
              <a:t>1</a:t>
            </a:r>
            <a:r>
              <a:rPr lang="zh-CN" altLang="en-US"/>
              <a:t>秒向集群的每个实例发送</a:t>
            </a:r>
            <a:r>
              <a:rPr lang="en-US" altLang="zh-CN"/>
              <a:t>ping</a:t>
            </a:r>
            <a:r>
              <a:rPr lang="zh-CN" altLang="en-US"/>
              <a:t>命令：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主观下线：如果某</a:t>
            </a:r>
            <a:r>
              <a:rPr lang="en-US" altLang="zh-CN"/>
              <a:t>sentinel</a:t>
            </a:r>
            <a:r>
              <a:rPr lang="zh-CN" altLang="en-US"/>
              <a:t>节点发现某实例未在规定时间响应，则认为该实例</a:t>
            </a:r>
            <a:r>
              <a:rPr lang="zh-CN" altLang="en-US" b="1"/>
              <a:t>主观下线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客观下线：若超过指定数量（</a:t>
            </a:r>
            <a:r>
              <a:rPr lang="en-US" altLang="zh-CN"/>
              <a:t>quorum</a:t>
            </a:r>
            <a:r>
              <a:rPr lang="zh-CN" altLang="en-US"/>
              <a:t>）的</a:t>
            </a:r>
            <a:r>
              <a:rPr lang="en-US" altLang="zh-CN"/>
              <a:t>sentinel</a:t>
            </a:r>
            <a:r>
              <a:rPr lang="zh-CN" altLang="en-US"/>
              <a:t>都认为该实例主观下线，则该实例</a:t>
            </a:r>
            <a:r>
              <a:rPr lang="zh-CN" altLang="en-US" b="1"/>
              <a:t>客观下线</a:t>
            </a:r>
            <a:r>
              <a:rPr lang="zh-CN" altLang="en-US"/>
              <a:t>。</a:t>
            </a:r>
            <a:r>
              <a:rPr lang="en-US" altLang="zh-CN"/>
              <a:t>quorum</a:t>
            </a:r>
            <a:r>
              <a:rPr lang="zh-CN" altLang="en-US"/>
              <a:t>值最好超过</a:t>
            </a:r>
            <a:r>
              <a:rPr lang="en-US" altLang="zh-CN"/>
              <a:t>Sentinel</a:t>
            </a:r>
            <a:r>
              <a:rPr lang="zh-CN" altLang="en-US"/>
              <a:t>实例数量的一半。</a:t>
            </a:r>
            <a:endParaRPr lang="en-US" altLang="zh-CN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C7DAA0A-DD0D-4631-AD59-9185C2562BBD}"/>
              </a:ext>
            </a:extLst>
          </p:cNvPr>
          <p:cNvSpPr/>
          <p:nvPr/>
        </p:nvSpPr>
        <p:spPr>
          <a:xfrm>
            <a:off x="4303066" y="5233796"/>
            <a:ext cx="5098861" cy="1212752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95D4CB4-1CBC-4789-ABCF-49C39E35C57A}"/>
              </a:ext>
            </a:extLst>
          </p:cNvPr>
          <p:cNvSpPr/>
          <p:nvPr/>
        </p:nvSpPr>
        <p:spPr>
          <a:xfrm>
            <a:off x="4222384" y="3146847"/>
            <a:ext cx="5244353" cy="8789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C0A4C0-94C0-45EA-A38A-567E2AC789C3}"/>
              </a:ext>
            </a:extLst>
          </p:cNvPr>
          <p:cNvGrpSpPr/>
          <p:nvPr/>
        </p:nvGrpSpPr>
        <p:grpSpPr>
          <a:xfrm>
            <a:off x="6398660" y="5457119"/>
            <a:ext cx="829073" cy="700653"/>
            <a:chOff x="8692999" y="4751892"/>
            <a:chExt cx="829073" cy="70065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91A4D7-9495-4A54-9E33-B70045FD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583" y="4751892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B08270-A203-4C48-89DB-750B813AA75C}"/>
                </a:ext>
              </a:extLst>
            </p:cNvPr>
            <p:cNvSpPr txBox="1"/>
            <p:nvPr/>
          </p:nvSpPr>
          <p:spPr>
            <a:xfrm>
              <a:off x="8692999" y="50642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master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883588C-0008-4CD7-B9EC-7EC26062CEB9}"/>
              </a:ext>
            </a:extLst>
          </p:cNvPr>
          <p:cNvGrpSpPr/>
          <p:nvPr/>
        </p:nvGrpSpPr>
        <p:grpSpPr>
          <a:xfrm>
            <a:off x="8132622" y="5457119"/>
            <a:ext cx="738138" cy="700653"/>
            <a:chOff x="9723016" y="3939986"/>
            <a:chExt cx="738138" cy="70065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6DF2743-2DFC-412A-93DE-05655CFE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16" y="393998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3E7B66B-CC08-4A9E-A5D0-42EAB0390E67}"/>
                </a:ext>
              </a:extLst>
            </p:cNvPr>
            <p:cNvSpPr txBox="1"/>
            <p:nvPr/>
          </p:nvSpPr>
          <p:spPr>
            <a:xfrm>
              <a:off x="9739482" y="4252057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slave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00779B-3D85-4A08-A4FD-3659FFF4D012}"/>
              </a:ext>
            </a:extLst>
          </p:cNvPr>
          <p:cNvGrpSpPr/>
          <p:nvPr/>
        </p:nvGrpSpPr>
        <p:grpSpPr>
          <a:xfrm>
            <a:off x="4719703" y="5457119"/>
            <a:ext cx="745299" cy="700653"/>
            <a:chOff x="9689303" y="5537296"/>
            <a:chExt cx="745299" cy="700653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FCEC577-DD4C-40AB-8FAF-27CD826AA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29" y="553729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79C24EB-35FB-449A-8500-3DE8E3567C27}"/>
                </a:ext>
              </a:extLst>
            </p:cNvPr>
            <p:cNvSpPr txBox="1"/>
            <p:nvPr/>
          </p:nvSpPr>
          <p:spPr>
            <a:xfrm>
              <a:off x="9689303" y="5849184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slave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D0E1479-075C-4C27-BC41-399D47D0C2CE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7151917" y="5807446"/>
            <a:ext cx="98070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7D8C996-0F35-4C6D-8530-5093643D6789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5465002" y="5807446"/>
            <a:ext cx="96524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35403C3-55B3-47B3-9E66-42F236DFE56B}"/>
              </a:ext>
            </a:extLst>
          </p:cNvPr>
          <p:cNvSpPr txBox="1"/>
          <p:nvPr/>
        </p:nvSpPr>
        <p:spPr>
          <a:xfrm>
            <a:off x="5678596" y="5923327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E03C394-15C5-4695-BFB8-96F579C7DF04}"/>
              </a:ext>
            </a:extLst>
          </p:cNvPr>
          <p:cNvSpPr/>
          <p:nvPr/>
        </p:nvSpPr>
        <p:spPr>
          <a:xfrm>
            <a:off x="4527580" y="3335989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B50944D-7D52-471E-81BF-CC8C38A0A49A}"/>
              </a:ext>
            </a:extLst>
          </p:cNvPr>
          <p:cNvSpPr/>
          <p:nvPr/>
        </p:nvSpPr>
        <p:spPr>
          <a:xfrm>
            <a:off x="6225997" y="3335989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8BF5E2E-249B-4E06-A40F-5D74D6C155A8}"/>
              </a:ext>
            </a:extLst>
          </p:cNvPr>
          <p:cNvSpPr/>
          <p:nvPr/>
        </p:nvSpPr>
        <p:spPr>
          <a:xfrm>
            <a:off x="7924413" y="3335989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83752D-0D92-411F-A3D8-F3C29615A5A6}"/>
              </a:ext>
            </a:extLst>
          </p:cNvPr>
          <p:cNvSpPr txBox="1"/>
          <p:nvPr/>
        </p:nvSpPr>
        <p:spPr>
          <a:xfrm>
            <a:off x="7411862" y="5910210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527F772-5888-472B-B7A6-B90E30D98134}"/>
              </a:ext>
            </a:extLst>
          </p:cNvPr>
          <p:cNvCxnSpPr>
            <a:stCxn id="43" idx="2"/>
            <a:endCxn id="31" idx="0"/>
          </p:cNvCxnSpPr>
          <p:nvPr/>
        </p:nvCxnSpPr>
        <p:spPr>
          <a:xfrm>
            <a:off x="5092356" y="3833530"/>
            <a:ext cx="1698725" cy="16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4708CF2-AA62-4992-9BDB-EA373BB57492}"/>
              </a:ext>
            </a:extLst>
          </p:cNvPr>
          <p:cNvCxnSpPr>
            <a:cxnSpLocks/>
            <a:stCxn id="44" idx="2"/>
            <a:endCxn id="31" idx="0"/>
          </p:cNvCxnSpPr>
          <p:nvPr/>
        </p:nvCxnSpPr>
        <p:spPr>
          <a:xfrm>
            <a:off x="6790773" y="3833530"/>
            <a:ext cx="308" cy="16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AED394D-40BB-463A-88B2-A74DB95734C5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6791081" y="4779420"/>
            <a:ext cx="721365" cy="67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8112A4E-45FD-4D55-9297-BB8BBC989149}"/>
              </a:ext>
            </a:extLst>
          </p:cNvPr>
          <p:cNvSpPr txBox="1"/>
          <p:nvPr/>
        </p:nvSpPr>
        <p:spPr>
          <a:xfrm>
            <a:off x="5008377" y="4551628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主观下线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5A9ABE4-1A8F-498D-A34E-5E01E8A12B43}"/>
              </a:ext>
            </a:extLst>
          </p:cNvPr>
          <p:cNvSpPr txBox="1"/>
          <p:nvPr/>
        </p:nvSpPr>
        <p:spPr>
          <a:xfrm>
            <a:off x="6493885" y="4464413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up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8B6CE7D-4499-4E5D-BA99-C0B201FB95D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7714841" y="3833530"/>
            <a:ext cx="774348" cy="76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等号 79">
            <a:extLst>
              <a:ext uri="{FF2B5EF4-FFF2-40B4-BE49-F238E27FC236}">
                <a16:creationId xmlns:a16="http://schemas.microsoft.com/office/drawing/2014/main" id="{4DC3E6B2-6693-4EF4-8A9E-D5D12AF0AC64}"/>
              </a:ext>
            </a:extLst>
          </p:cNvPr>
          <p:cNvSpPr/>
          <p:nvPr/>
        </p:nvSpPr>
        <p:spPr>
          <a:xfrm rot="2897490">
            <a:off x="7290585" y="4529816"/>
            <a:ext cx="701673" cy="31892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E99B0EA-0E06-4CD9-A2D1-E8EE74DAD65E}"/>
              </a:ext>
            </a:extLst>
          </p:cNvPr>
          <p:cNvSpPr txBox="1"/>
          <p:nvPr/>
        </p:nvSpPr>
        <p:spPr>
          <a:xfrm>
            <a:off x="7861249" y="450682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主观下线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等号 29">
            <a:extLst>
              <a:ext uri="{FF2B5EF4-FFF2-40B4-BE49-F238E27FC236}">
                <a16:creationId xmlns:a16="http://schemas.microsoft.com/office/drawing/2014/main" id="{29157A83-5863-4543-A17F-B31FA1C9758A}"/>
              </a:ext>
            </a:extLst>
          </p:cNvPr>
          <p:cNvSpPr/>
          <p:nvPr/>
        </p:nvSpPr>
        <p:spPr>
          <a:xfrm rot="8419327">
            <a:off x="5655317" y="4530665"/>
            <a:ext cx="701673" cy="31892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011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2" grpId="0"/>
      <p:bldP spid="43" grpId="0" animBg="1"/>
      <p:bldP spid="44" grpId="0" animBg="1"/>
      <p:bldP spid="45" grpId="0" animBg="1"/>
      <p:bldP spid="57" grpId="0"/>
      <p:bldP spid="71" grpId="0"/>
      <p:bldP spid="72" grpId="0"/>
      <p:bldP spid="80" grpId="0" animBg="1"/>
      <p:bldP spid="80" grpId="1" animBg="1"/>
      <p:bldP spid="81" grpId="0"/>
      <p:bldP spid="30" grpId="0" animBg="1"/>
      <p:bldP spid="3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选举新的</a:t>
            </a:r>
            <a:r>
              <a:rPr lang="en-US" altLang="zh-CN"/>
              <a:t>master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2719196"/>
          </a:xfrm>
        </p:spPr>
        <p:txBody>
          <a:bodyPr/>
          <a:lstStyle/>
          <a:p>
            <a:r>
              <a:rPr lang="zh-CN" altLang="en-US"/>
              <a:t>一旦发现</a:t>
            </a:r>
            <a:r>
              <a:rPr lang="en-US" altLang="zh-CN"/>
              <a:t>master</a:t>
            </a:r>
            <a:r>
              <a:rPr lang="zh-CN" altLang="en-US"/>
              <a:t>故障，</a:t>
            </a:r>
            <a:r>
              <a:rPr lang="en-US" altLang="zh-CN"/>
              <a:t>sentinel</a:t>
            </a:r>
            <a:r>
              <a:rPr lang="zh-CN" altLang="en-US"/>
              <a:t>需要在</a:t>
            </a:r>
            <a:r>
              <a:rPr lang="en-US" altLang="zh-CN"/>
              <a:t>salve</a:t>
            </a:r>
            <a:r>
              <a:rPr lang="zh-CN" altLang="en-US"/>
              <a:t>中选择一个作为新的</a:t>
            </a:r>
            <a:r>
              <a:rPr lang="en-US" altLang="zh-CN"/>
              <a:t>master</a:t>
            </a:r>
            <a:r>
              <a:rPr lang="zh-CN" altLang="en-US"/>
              <a:t>，选择依据是这样的：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首先会判断</a:t>
            </a:r>
            <a:r>
              <a:rPr lang="en-US" altLang="zh-CN"/>
              <a:t>slave</a:t>
            </a:r>
            <a:r>
              <a:rPr lang="zh-CN" altLang="en-US"/>
              <a:t>节点与</a:t>
            </a:r>
            <a:r>
              <a:rPr lang="en-US" altLang="zh-CN"/>
              <a:t>master</a:t>
            </a:r>
            <a:r>
              <a:rPr lang="zh-CN" altLang="en-US"/>
              <a:t>节点断开时间长短，如果超过指定值（</a:t>
            </a:r>
            <a:r>
              <a:rPr lang="en-US" altLang="zh-CN"/>
              <a:t>down-after-milliseconds </a:t>
            </a:r>
            <a:r>
              <a:rPr lang="zh-CN" altLang="en-US"/>
              <a:t>* </a:t>
            </a:r>
            <a:r>
              <a:rPr lang="en-US" altLang="zh-CN"/>
              <a:t>10</a:t>
            </a:r>
            <a:r>
              <a:rPr lang="zh-CN" altLang="en-US"/>
              <a:t>）则会排除该</a:t>
            </a:r>
            <a:r>
              <a:rPr lang="en-US" altLang="zh-CN"/>
              <a:t>slave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然后判断</a:t>
            </a:r>
            <a:r>
              <a:rPr lang="en-US" altLang="zh-CN"/>
              <a:t>slave</a:t>
            </a:r>
            <a:r>
              <a:rPr lang="zh-CN" altLang="en-US"/>
              <a:t>节点的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slave-priority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值，越小优先级越高，如果是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则永不参与选举</a:t>
            </a:r>
            <a:endParaRPr lang="en-US" altLang="zh-CN" b="0" i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如果</a:t>
            </a:r>
            <a:r>
              <a:rPr lang="en-US" altLang="zh-CN">
                <a:solidFill>
                  <a:srgbClr val="555555"/>
                </a:solidFill>
                <a:latin typeface="Lato" panose="020F0502020204030203" pitchFamily="34" charset="0"/>
              </a:rPr>
              <a:t>slave-prority</a:t>
            </a: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一样，则判断</a:t>
            </a:r>
            <a:r>
              <a:rPr lang="en-US" altLang="zh-CN">
                <a:solidFill>
                  <a:srgbClr val="555555"/>
                </a:solidFill>
                <a:latin typeface="Lato" panose="020F0502020204030203" pitchFamily="34" charset="0"/>
              </a:rPr>
              <a:t>slave</a:t>
            </a: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节点的</a:t>
            </a:r>
            <a:r>
              <a:rPr lang="en-US" altLang="zh-CN">
                <a:solidFill>
                  <a:srgbClr val="555555"/>
                </a:solidFill>
                <a:latin typeface="Lato" panose="020F0502020204030203" pitchFamily="34" charset="0"/>
              </a:rPr>
              <a:t>offset</a:t>
            </a: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值，越大说明数据越新，优先级越高</a:t>
            </a:r>
            <a:endParaRPr lang="en-US" altLang="zh-CN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最后是判断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slave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节点的运行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id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大小，越小优先级越高。</a:t>
            </a:r>
            <a:endParaRPr lang="en-US" altLang="zh-CN" b="0" i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132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4433308" y="4372189"/>
            <a:ext cx="3437181" cy="769441"/>
          </a:xfrm>
          <a:prstGeom prst="rect">
            <a:avLst/>
          </a:prstGeom>
          <a:noFill/>
          <a:scene3d>
            <a:camera prst="perspectiveHeroicExtremeLeftFacing" fov="5100000">
              <a:rot lat="17716707" lon="8984184" rev="167539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09" y="2170489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122304" lon="10789756" rev="21598806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5115" y="2850484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>
              <a:rot lat="21558479" lon="9278581" rev="21347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-988495" y="4901660"/>
            <a:ext cx="3679302" cy="954107"/>
          </a:xfrm>
          <a:prstGeom prst="rect">
            <a:avLst/>
          </a:prstGeom>
          <a:noFill/>
          <a:scene3d>
            <a:camera prst="perspectiveHeroicExtremeLeftFacing">
              <a:rot lat="1101458" lon="4509386" rev="10950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4501748" y="5378714"/>
            <a:ext cx="3188504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9884008" y="4963215"/>
            <a:ext cx="3051344" cy="892552"/>
          </a:xfrm>
          <a:prstGeom prst="rect">
            <a:avLst/>
          </a:prstGeom>
          <a:noFill/>
          <a:scene3d>
            <a:camera prst="perspectiveHeroicExtremeRightFacing">
              <a:rot lat="1098169" lon="17384532" rev="21455508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966" y="2628077"/>
            <a:ext cx="2505362" cy="1649657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0000" lon="17099997" rev="72000"/>
            </a:camera>
            <a:lightRig rig="threePt" dir="t"/>
          </a:scene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38" y="2513437"/>
            <a:ext cx="2541187" cy="187893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02996" lon="4482171" rev="7807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16792" y="2055107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RightFacing">
              <a:rot lat="498674" lon="17409884" rev="2146136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22" y="1942599"/>
            <a:ext cx="4741340" cy="3020616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3EC31AD-F684-4DF7-8A5F-1622E12C78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10" y="1942599"/>
            <a:ext cx="5187579" cy="30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58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如何实现故障转移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838" cy="517190"/>
          </a:xfrm>
        </p:spPr>
        <p:txBody>
          <a:bodyPr/>
          <a:lstStyle/>
          <a:p>
            <a:r>
              <a:rPr lang="zh-CN" altLang="en-US"/>
              <a:t>当选中了其中一个</a:t>
            </a:r>
            <a:r>
              <a:rPr lang="en-US" altLang="zh-CN"/>
              <a:t>slave</a:t>
            </a:r>
            <a:r>
              <a:rPr lang="zh-CN" altLang="en-US"/>
              <a:t>为新的</a:t>
            </a:r>
            <a:r>
              <a:rPr lang="en-US" altLang="zh-CN"/>
              <a:t>master</a:t>
            </a:r>
            <a:r>
              <a:rPr lang="zh-CN" altLang="en-US"/>
              <a:t>后（例如</a:t>
            </a:r>
            <a:r>
              <a:rPr lang="en-US" altLang="zh-CN"/>
              <a:t>slave1</a:t>
            </a:r>
            <a:r>
              <a:rPr lang="zh-CN" altLang="en-US"/>
              <a:t>），故障的转移的步骤如下：</a:t>
            </a:r>
            <a:endParaRPr lang="en-US" altLang="zh-CN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F5DC05E-6561-42F4-A856-5183EAE7A382}"/>
              </a:ext>
            </a:extLst>
          </p:cNvPr>
          <p:cNvSpPr/>
          <p:nvPr/>
        </p:nvSpPr>
        <p:spPr>
          <a:xfrm>
            <a:off x="6310819" y="4829266"/>
            <a:ext cx="5098861" cy="1212752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8AB63E-519C-4996-BEFB-6B124A34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97" y="5052589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71B3C8-7962-4E61-8603-624357C1E1FD}"/>
              </a:ext>
            </a:extLst>
          </p:cNvPr>
          <p:cNvSpPr txBox="1"/>
          <p:nvPr/>
        </p:nvSpPr>
        <p:spPr>
          <a:xfrm>
            <a:off x="8406413" y="536490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6940C3-85B0-455F-9B7F-F7848627141D}"/>
              </a:ext>
            </a:extLst>
          </p:cNvPr>
          <p:cNvGrpSpPr/>
          <p:nvPr/>
        </p:nvGrpSpPr>
        <p:grpSpPr>
          <a:xfrm>
            <a:off x="10116500" y="5052589"/>
            <a:ext cx="829073" cy="700653"/>
            <a:chOff x="9699141" y="3939986"/>
            <a:chExt cx="829073" cy="70065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5130F13-8C01-48BB-9244-D51B42758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16" y="393998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7F1420-522F-48F9-B934-BBDB802B4431}"/>
                </a:ext>
              </a:extLst>
            </p:cNvPr>
            <p:cNvSpPr txBox="1"/>
            <p:nvPr/>
          </p:nvSpPr>
          <p:spPr>
            <a:xfrm>
              <a:off x="9699141" y="425205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slave2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DE07243-5AB7-4EC1-BB26-C878A251F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82" y="5052589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A46DB8-9D47-4B21-950F-68F1BA5B3A6E}"/>
              </a:ext>
            </a:extLst>
          </p:cNvPr>
          <p:cNvSpPr txBox="1"/>
          <p:nvPr/>
        </p:nvSpPr>
        <p:spPr>
          <a:xfrm>
            <a:off x="6700562" y="536447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slave1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6F0403D-03E6-4C89-BA85-3CEE7EA11B31}"/>
              </a:ext>
            </a:extLst>
          </p:cNvPr>
          <p:cNvSpPr/>
          <p:nvPr/>
        </p:nvSpPr>
        <p:spPr>
          <a:xfrm>
            <a:off x="8234058" y="2501153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607BA8-02F5-4D75-A630-784BB2FBEA17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>
            <a:off x="8798834" y="2998694"/>
            <a:ext cx="1702378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8050D562-0CC5-4C4C-9140-99FEFE076F96}"/>
              </a:ext>
            </a:extLst>
          </p:cNvPr>
          <p:cNvSpPr txBox="1">
            <a:spLocks/>
          </p:cNvSpPr>
          <p:nvPr/>
        </p:nvSpPr>
        <p:spPr>
          <a:xfrm>
            <a:off x="710879" y="2121744"/>
            <a:ext cx="6256452" cy="422526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sentinel</a:t>
            </a:r>
            <a:r>
              <a:rPr lang="zh-CN" altLang="en-US"/>
              <a:t>给备选的</a:t>
            </a:r>
            <a:r>
              <a:rPr lang="en-US" altLang="zh-CN"/>
              <a:t>slave1</a:t>
            </a:r>
            <a:r>
              <a:rPr lang="zh-CN" altLang="en-US"/>
              <a:t>节点发送</a:t>
            </a:r>
            <a:r>
              <a:rPr lang="en-US" altLang="zh-CN"/>
              <a:t>slaveof no one</a:t>
            </a:r>
            <a:r>
              <a:rPr lang="zh-CN" altLang="en-US"/>
              <a:t>命令，让该节点成为</a:t>
            </a:r>
            <a:r>
              <a:rPr lang="en-US" altLang="zh-CN"/>
              <a:t>master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sentinel</a:t>
            </a:r>
            <a:r>
              <a:rPr lang="zh-CN" altLang="en-US"/>
              <a:t>给所有其它</a:t>
            </a:r>
            <a:r>
              <a:rPr lang="en-US" altLang="zh-CN"/>
              <a:t>slave</a:t>
            </a:r>
            <a:r>
              <a:rPr lang="zh-CN" altLang="en-US"/>
              <a:t>发送</a:t>
            </a:r>
            <a:r>
              <a:rPr lang="en-US" altLang="zh-CN"/>
              <a:t>slaveof 192.168.150.101 7002 </a:t>
            </a:r>
            <a:r>
              <a:rPr lang="zh-CN" altLang="en-US"/>
              <a:t>命令，让这些</a:t>
            </a:r>
            <a:r>
              <a:rPr lang="en-US" altLang="zh-CN"/>
              <a:t>slave</a:t>
            </a:r>
            <a:r>
              <a:rPr lang="zh-CN" altLang="en-US"/>
              <a:t>成为新</a:t>
            </a:r>
            <a:r>
              <a:rPr lang="en-US" altLang="zh-CN"/>
              <a:t>master</a:t>
            </a:r>
            <a:r>
              <a:rPr lang="zh-CN" altLang="en-US"/>
              <a:t>的从节点，开始从新的</a:t>
            </a:r>
            <a:r>
              <a:rPr lang="en-US" altLang="zh-CN"/>
              <a:t>master</a:t>
            </a:r>
            <a:r>
              <a:rPr lang="zh-CN" altLang="en-US"/>
              <a:t>上同步数据。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最后，</a:t>
            </a:r>
            <a:r>
              <a:rPr lang="en-US" altLang="zh-CN"/>
              <a:t>sentinel</a:t>
            </a:r>
            <a:r>
              <a:rPr lang="zh-CN" altLang="en-US"/>
              <a:t>将故障节点标记为</a:t>
            </a:r>
            <a:r>
              <a:rPr lang="en-US" altLang="zh-CN"/>
              <a:t>slave</a:t>
            </a:r>
            <a:r>
              <a:rPr lang="zh-CN" altLang="en-US"/>
              <a:t>，当故障节点恢复后会自动成为新的</a:t>
            </a:r>
            <a:r>
              <a:rPr lang="en-US" altLang="zh-CN"/>
              <a:t>master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节点</a:t>
            </a:r>
            <a:endParaRPr lang="en-US" altLang="zh-CN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4531AA-7D85-4123-A782-CB2627D3EE06}"/>
              </a:ext>
            </a:extLst>
          </p:cNvPr>
          <p:cNvSpPr txBox="1"/>
          <p:nvPr/>
        </p:nvSpPr>
        <p:spPr>
          <a:xfrm>
            <a:off x="7167942" y="3706231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slaveof no one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A01F2E-9AE7-413C-99BE-CF31605473E7}"/>
              </a:ext>
            </a:extLst>
          </p:cNvPr>
          <p:cNvSpPr txBox="1"/>
          <p:nvPr/>
        </p:nvSpPr>
        <p:spPr>
          <a:xfrm>
            <a:off x="6751082" y="533487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ECAB6D-FE0B-4C5C-9CF5-763AF8E7391B}"/>
              </a:ext>
            </a:extLst>
          </p:cNvPr>
          <p:cNvSpPr txBox="1"/>
          <p:nvPr/>
        </p:nvSpPr>
        <p:spPr>
          <a:xfrm>
            <a:off x="6776559" y="5721226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+mn-lt"/>
                <a:ea typeface="+mn-ea"/>
              </a:rPr>
              <a:t>7002</a:t>
            </a:r>
            <a:endParaRPr lang="zh-CN" altLang="en-US" sz="12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0BB56FD-6931-4C11-9BB0-9649967103A3}"/>
              </a:ext>
            </a:extLst>
          </p:cNvPr>
          <p:cNvSpPr txBox="1"/>
          <p:nvPr/>
        </p:nvSpPr>
        <p:spPr>
          <a:xfrm>
            <a:off x="8463474" y="5708005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+mn-lt"/>
                <a:ea typeface="+mn-ea"/>
              </a:rPr>
              <a:t>7001</a:t>
            </a:r>
            <a:endParaRPr lang="zh-CN" altLang="en-US" sz="12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214505-97FD-421A-8F5E-83BDC6EACFA5}"/>
              </a:ext>
            </a:extLst>
          </p:cNvPr>
          <p:cNvSpPr txBox="1"/>
          <p:nvPr/>
        </p:nvSpPr>
        <p:spPr>
          <a:xfrm>
            <a:off x="10197436" y="5708005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+mn-lt"/>
                <a:ea typeface="+mn-ea"/>
              </a:rPr>
              <a:t>7003</a:t>
            </a:r>
            <a:endParaRPr lang="zh-CN" altLang="en-US" sz="12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7868143-7F48-4AFB-946C-A772DD53D5D1}"/>
              </a:ext>
            </a:extLst>
          </p:cNvPr>
          <p:cNvSpPr txBox="1"/>
          <p:nvPr/>
        </p:nvSpPr>
        <p:spPr>
          <a:xfrm>
            <a:off x="9623725" y="368314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2.slaveof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192.168.150.101 7002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A660F3-65E9-4F68-A57C-2700A3E64ECF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flipH="1">
            <a:off x="7111919" y="2998694"/>
            <a:ext cx="1686915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23D5EA5-64CB-4127-86A9-EC15D89BA358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8798834" y="2998694"/>
            <a:ext cx="0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D7FF920-D7FA-46B0-8CBF-7A5787FDAED1}"/>
              </a:ext>
            </a:extLst>
          </p:cNvPr>
          <p:cNvSpPr txBox="1"/>
          <p:nvPr/>
        </p:nvSpPr>
        <p:spPr>
          <a:xfrm>
            <a:off x="7981329" y="434243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3.slaveof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192.168.150.101 7002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30DEA40-9625-4385-AE12-47D88C0EC0C6}"/>
              </a:ext>
            </a:extLst>
          </p:cNvPr>
          <p:cNvSpPr txBox="1"/>
          <p:nvPr/>
        </p:nvSpPr>
        <p:spPr>
          <a:xfrm>
            <a:off x="8453460" y="53554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328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8" grpId="1"/>
      <p:bldP spid="14" grpId="0"/>
      <p:bldP spid="14" grpId="1"/>
      <p:bldP spid="19" grpId="0" animBg="1"/>
      <p:bldP spid="35" grpId="0"/>
      <p:bldP spid="37" grpId="0"/>
      <p:bldP spid="38" grpId="0"/>
      <p:bldP spid="39" grpId="0"/>
      <p:bldP spid="40" grpId="0"/>
      <p:bldP spid="43" grpId="0"/>
      <p:bldP spid="52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050BA7-B6E5-42FD-BBFA-4BF75D745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/>
              <a:t>Sentinel</a:t>
            </a:r>
            <a:r>
              <a:rPr lang="zh-CN" altLang="en-US" sz="1600"/>
              <a:t>的三个作用是什么？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监控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故障转移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通知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600"/>
              <a:t>Sentinel</a:t>
            </a:r>
            <a:r>
              <a:rPr lang="zh-CN" altLang="en-US" sz="1600"/>
              <a:t>如何判断一个</a:t>
            </a:r>
            <a:r>
              <a:rPr lang="en-US" altLang="zh-CN" sz="1600"/>
              <a:t>redis</a:t>
            </a:r>
            <a:r>
              <a:rPr lang="zh-CN" altLang="en-US" sz="1600"/>
              <a:t>实例是否健康？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每隔</a:t>
            </a:r>
            <a:r>
              <a:rPr lang="en-US" altLang="zh-CN" sz="1400"/>
              <a:t>1</a:t>
            </a:r>
            <a:r>
              <a:rPr lang="zh-CN" altLang="en-US" sz="1400"/>
              <a:t>秒发送一次</a:t>
            </a:r>
            <a:r>
              <a:rPr lang="en-US" altLang="zh-CN" sz="1400"/>
              <a:t>ping</a:t>
            </a:r>
            <a:r>
              <a:rPr lang="zh-CN" altLang="en-US" sz="1400"/>
              <a:t>命令，如果超过一定时间没有相向则认为是主观下线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如果大多数</a:t>
            </a:r>
            <a:r>
              <a:rPr lang="en-US" altLang="zh-CN" sz="1400"/>
              <a:t>sentinel</a:t>
            </a:r>
            <a:r>
              <a:rPr lang="zh-CN" altLang="en-US" sz="1400"/>
              <a:t>都认为实例主观下线，则判定服务下线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故障转移步骤有哪些？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首先选定一个</a:t>
            </a:r>
            <a:r>
              <a:rPr lang="en-US" altLang="zh-CN" sz="1400"/>
              <a:t>slave</a:t>
            </a:r>
            <a:r>
              <a:rPr lang="zh-CN" altLang="en-US" sz="1400"/>
              <a:t>作为新的</a:t>
            </a:r>
            <a:r>
              <a:rPr lang="en-US" altLang="zh-CN" sz="1400"/>
              <a:t>master</a:t>
            </a:r>
            <a:r>
              <a:rPr lang="zh-CN" altLang="en-US" sz="1400"/>
              <a:t>，执行</a:t>
            </a:r>
            <a:r>
              <a:rPr lang="en-US" altLang="zh-CN" sz="1400"/>
              <a:t>slaveof no 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然后让所有节点都执行</a:t>
            </a:r>
            <a:r>
              <a:rPr lang="en-US" altLang="zh-CN" sz="1400"/>
              <a:t>slaveof </a:t>
            </a:r>
            <a:r>
              <a:rPr lang="zh-CN" altLang="en-US" sz="1400"/>
              <a:t>新</a:t>
            </a:r>
            <a:r>
              <a:rPr lang="en-US" altLang="zh-CN" sz="1400"/>
              <a:t>master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修改故障节点配置，添加</a:t>
            </a:r>
            <a:r>
              <a:rPr lang="en-US" altLang="zh-CN" sz="1400"/>
              <a:t>slaveof </a:t>
            </a:r>
            <a:r>
              <a:rPr lang="zh-CN" altLang="en-US" sz="1400"/>
              <a:t>新</a:t>
            </a:r>
            <a:r>
              <a:rPr lang="en-US" altLang="zh-CN" sz="1400"/>
              <a:t>master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870824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哨兵的作用</a:t>
            </a:r>
            <a:r>
              <a:rPr lang="zh-CN" altLang="en-US"/>
              <a:t>和原理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AD2B26"/>
                </a:solidFill>
              </a:rPr>
              <a:t>搭建哨兵集群</a:t>
            </a:r>
            <a:endParaRPr lang="en-US" altLang="zh-CN">
              <a:solidFill>
                <a:srgbClr val="AD2B26"/>
              </a:solidFill>
            </a:endParaRPr>
          </a:p>
          <a:p>
            <a:r>
              <a:rPr lang="en-US" altLang="zh-CN">
                <a:solidFill>
                  <a:srgbClr val="48504F"/>
                </a:solidFill>
              </a:rPr>
              <a:t>RedisTemplate</a:t>
            </a:r>
            <a:r>
              <a:rPr lang="zh-CN" altLang="en-US">
                <a:solidFill>
                  <a:srgbClr val="48504F"/>
                </a:solidFill>
              </a:rPr>
              <a:t>的哨兵模式</a:t>
            </a:r>
            <a:endParaRPr lang="en-US" altLang="zh-CN">
              <a:solidFill>
                <a:srgbClr val="48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47759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搭建哨兵架构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321759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哨兵的作用</a:t>
            </a:r>
            <a:r>
              <a:rPr lang="zh-CN" altLang="en-US"/>
              <a:t>和原理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搭建哨兵集群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5393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Sentinel</a:t>
            </a:r>
            <a:r>
              <a:rPr lang="zh-CN" altLang="en-US"/>
              <a:t>集群监管下的</a:t>
            </a:r>
            <a:r>
              <a:rPr lang="en-US" altLang="zh-CN"/>
              <a:t>Redis</a:t>
            </a:r>
            <a:r>
              <a:rPr lang="zh-CN" altLang="en-US"/>
              <a:t>主从集群，其节点会因为自动故障转移而发生变化，</a:t>
            </a:r>
            <a:r>
              <a:rPr lang="en-US" altLang="zh-CN"/>
              <a:t>Redis</a:t>
            </a:r>
            <a:r>
              <a:rPr lang="zh-CN" altLang="en-US"/>
              <a:t>的客户端必须感知这种变化，及时更新连接信息。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RedisTemplate</a:t>
            </a:r>
            <a:r>
              <a:rPr lang="zh-CN" altLang="en-US"/>
              <a:t>底层利用</a:t>
            </a:r>
            <a:r>
              <a:rPr lang="en-US" altLang="zh-CN"/>
              <a:t>lettuce</a:t>
            </a:r>
            <a:r>
              <a:rPr lang="zh-CN" altLang="en-US"/>
              <a:t>实现了节点的感知和自动切换。</a:t>
            </a:r>
            <a:endParaRPr lang="en-US" altLang="zh-CN"/>
          </a:p>
          <a:p>
            <a:r>
              <a:rPr lang="zh-CN" altLang="en-US"/>
              <a:t>首先，我们引入课前资料提供的</a:t>
            </a:r>
            <a:r>
              <a:rPr lang="en-US" altLang="zh-CN"/>
              <a:t>Demo</a:t>
            </a:r>
            <a:r>
              <a:rPr lang="zh-CN" altLang="en-US"/>
              <a:t>工程：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665279-EA31-4C30-9524-3B5E5D6D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0" y="2880387"/>
            <a:ext cx="1867401" cy="20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6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pom</a:t>
            </a:r>
            <a:r>
              <a:rPr lang="zh-CN" altLang="en-US"/>
              <a:t>文件中引入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starter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然后在配置文件</a:t>
            </a:r>
            <a:r>
              <a:rPr lang="en-US" altLang="zh-CN"/>
              <a:t>application.yml</a:t>
            </a:r>
            <a:r>
              <a:rPr lang="zh-CN" altLang="en-US"/>
              <a:t>中指定</a:t>
            </a:r>
            <a:r>
              <a:rPr lang="en-US" altLang="zh-CN"/>
              <a:t>sentinel</a:t>
            </a:r>
            <a:r>
              <a:rPr lang="zh-CN" altLang="en-US"/>
              <a:t>相关信息：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B642DA-727C-40C1-BB25-19687E1C9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91" y="2178401"/>
            <a:ext cx="8646460" cy="954107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&gt;org.springframework.boot&lt;/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&gt;spring-boot-starter-data-redis&lt;/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34E194-E3A7-47A9-BD83-DF036569B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91" y="3787765"/>
            <a:ext cx="8646460" cy="1815882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master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mymaster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指定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master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名称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nodes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指定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redis-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集群信息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- 192.168.150.101:27001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- 192.168.150.101:27002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- 192.168.150.101:27003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8966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/>
              <a:t>配置主从读写分离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这里的</a:t>
            </a:r>
            <a:r>
              <a:rPr lang="en-US" altLang="zh-CN"/>
              <a:t>ReadFrom</a:t>
            </a:r>
            <a:r>
              <a:rPr lang="zh-CN" altLang="en-US"/>
              <a:t>是配置</a:t>
            </a:r>
            <a:r>
              <a:rPr lang="en-US" altLang="zh-CN"/>
              <a:t>Redis</a:t>
            </a:r>
            <a:r>
              <a:rPr lang="zh-CN" altLang="en-US"/>
              <a:t>的读取策略，是一个枚举，包括下面选择：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MASTER</a:t>
            </a:r>
            <a:r>
              <a:rPr lang="zh-CN" altLang="en-US"/>
              <a:t>：从主节点读取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MASTER_PREFERRED</a:t>
            </a:r>
            <a:r>
              <a:rPr lang="zh-CN" altLang="en-US"/>
              <a:t>：优先从</a:t>
            </a:r>
            <a:r>
              <a:rPr lang="en-US" altLang="zh-CN"/>
              <a:t>master</a:t>
            </a:r>
            <a:r>
              <a:rPr lang="zh-CN" altLang="en-US"/>
              <a:t>节点读取，</a:t>
            </a:r>
            <a:r>
              <a:rPr lang="en-US" altLang="zh-CN"/>
              <a:t>master</a:t>
            </a:r>
            <a:r>
              <a:rPr lang="zh-CN" altLang="en-US"/>
              <a:t>不可用才读取</a:t>
            </a:r>
            <a:r>
              <a:rPr lang="en-US" altLang="zh-CN"/>
              <a:t>replica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REPLICA</a:t>
            </a:r>
            <a:r>
              <a:rPr lang="zh-CN" altLang="en-US"/>
              <a:t>：从</a:t>
            </a:r>
            <a:r>
              <a:rPr lang="en-US" altLang="zh-CN"/>
              <a:t>slave</a:t>
            </a:r>
            <a:r>
              <a:rPr lang="zh-CN" altLang="en-US"/>
              <a:t>（</a:t>
            </a:r>
            <a:r>
              <a:rPr lang="en-US" altLang="zh-CN"/>
              <a:t>replica</a:t>
            </a:r>
            <a:r>
              <a:rPr lang="zh-CN" altLang="en-US"/>
              <a:t>）节点读取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REPLICA _PREFERRED</a:t>
            </a:r>
            <a:r>
              <a:rPr lang="zh-CN" altLang="en-US"/>
              <a:t>：优先从</a:t>
            </a:r>
            <a:r>
              <a:rPr lang="en-US" altLang="zh-CN"/>
              <a:t>slave</a:t>
            </a:r>
            <a:r>
              <a:rPr lang="zh-CN" altLang="en-US"/>
              <a:t>（</a:t>
            </a:r>
            <a:r>
              <a:rPr lang="en-US" altLang="zh-CN"/>
              <a:t>replica</a:t>
            </a:r>
            <a:r>
              <a:rPr lang="zh-CN" altLang="en-US"/>
              <a:t>）节点读取，所有的</a:t>
            </a:r>
            <a:r>
              <a:rPr lang="en-US" altLang="zh-CN"/>
              <a:t>slave</a:t>
            </a:r>
            <a:r>
              <a:rPr lang="zh-CN" altLang="en-US"/>
              <a:t>都不可用才读取</a:t>
            </a:r>
            <a:r>
              <a:rPr lang="en-US" altLang="zh-CN"/>
              <a:t>master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5C2AE17-3518-4ADC-BA45-05EBC5FC2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049" y="2131676"/>
            <a:ext cx="9206366" cy="954107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LettuceClientConfigurationBuilderCustomizer configurationBuilderCustomizer(){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configBuilder -&gt; configBuilder.readFrom(ReadFrom.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REPLICA_PREFERRED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70948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分片集群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搭建分片集群</a:t>
            </a:r>
            <a:endParaRPr lang="en-US" altLang="zh-CN"/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134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搭建分片集群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7253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9691089" y="4801057"/>
            <a:ext cx="3437181" cy="769441"/>
          </a:xfrm>
          <a:prstGeom prst="rect">
            <a:avLst/>
          </a:prstGeom>
          <a:noFill/>
          <a:scene3d>
            <a:camera prst="perspectiveHeroicExtremeRightFacing" fov="7200000">
              <a:rot lat="485285" lon="17112532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821" y="2884627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6000" lon="17112532" rev="72000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48088" y="2958433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>
              <a:rot lat="115186" lon="15861758" rev="2133159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3727318" y="4231671"/>
            <a:ext cx="3679302" cy="954107"/>
          </a:xfrm>
          <a:prstGeom prst="rect">
            <a:avLst/>
          </a:prstGeom>
          <a:noFill/>
          <a:scene3d>
            <a:camera prst="perspectiveHeroicExtremeLeftFacing">
              <a:rot lat="103293" lon="10195028" rev="2156166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-763054" y="4765851"/>
            <a:ext cx="3188504" cy="954107"/>
          </a:xfrm>
          <a:prstGeom prst="rect">
            <a:avLst/>
          </a:prstGeom>
          <a:noFill/>
          <a:scene3d>
            <a:camera prst="perspectiveHeroicExtremeLeftFacing" fov="7200000">
              <a:rot lat="1390640" lon="4195864" rev="9988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65" y="2292673"/>
            <a:ext cx="2906451" cy="2149012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>
              <a:rot lat="174439" lon="10780755" rev="1961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16792" y="2055107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RightFacing">
              <a:rot lat="498674" lon="17409884" rev="2146136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60" y="2693062"/>
            <a:ext cx="2804916" cy="178695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189117" lon="4492898" rev="2579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4427216" y="5653661"/>
            <a:ext cx="3051344" cy="89255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rgbClr val="48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rgbClr val="48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rgbClr val="48504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371" y="1953902"/>
            <a:ext cx="4959034" cy="3265279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4739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分片集群结构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主从和哨兵可以解决高可用、高并发读的问题。但是依然有两个问题没有解决：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海量数据存储问题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高并发写的问题</a:t>
            </a:r>
            <a:endParaRPr lang="en-US" altLang="zh-CN"/>
          </a:p>
          <a:p>
            <a:r>
              <a:rPr lang="zh-CN" altLang="en-US"/>
              <a:t>使用分片集群可以解决上述问题，分片集群特征：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集群中有多个</a:t>
            </a:r>
            <a:r>
              <a:rPr lang="en-US" altLang="zh-CN"/>
              <a:t>master</a:t>
            </a:r>
            <a:r>
              <a:rPr lang="zh-CN" altLang="en-US"/>
              <a:t>，每个</a:t>
            </a:r>
            <a:r>
              <a:rPr lang="en-US" altLang="zh-CN"/>
              <a:t>master</a:t>
            </a:r>
            <a:r>
              <a:rPr lang="zh-CN" altLang="en-US"/>
              <a:t>保存不同数据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每个</a:t>
            </a:r>
            <a:r>
              <a:rPr lang="en-US" altLang="zh-CN"/>
              <a:t>master</a:t>
            </a:r>
            <a:r>
              <a:rPr lang="zh-CN" altLang="en-US"/>
              <a:t>都可以有多个</a:t>
            </a:r>
            <a:r>
              <a:rPr lang="en-US" altLang="zh-CN"/>
              <a:t>slave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master</a:t>
            </a:r>
            <a:r>
              <a:rPr lang="zh-CN" altLang="en-US"/>
              <a:t>之间通过</a:t>
            </a:r>
            <a:r>
              <a:rPr lang="en-US" altLang="zh-CN"/>
              <a:t>ping</a:t>
            </a:r>
            <a:r>
              <a:rPr lang="zh-CN" altLang="en-US"/>
              <a:t>监测彼此健康状态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客户端请求可以访问集群任意节点，最终都会被转发到正确节点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7846C2-1937-46B4-8481-CB7DD0B9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45" y="4567964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D18D82-FF75-4A5C-A8D2-CD0E89FA38F5}"/>
              </a:ext>
            </a:extLst>
          </p:cNvPr>
          <p:cNvSpPr/>
          <p:nvPr/>
        </p:nvSpPr>
        <p:spPr>
          <a:xfrm>
            <a:off x="7511785" y="4878382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master</a:t>
            </a:r>
            <a:endParaRPr lang="zh-CN" altLang="en-US" sz="11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EE419E3-A83E-41A3-B171-35CC3B49C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31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79E57F7-541D-4259-AA9A-E22A6C99047E}"/>
              </a:ext>
            </a:extLst>
          </p:cNvPr>
          <p:cNvSpPr/>
          <p:nvPr/>
        </p:nvSpPr>
        <p:spPr>
          <a:xfrm>
            <a:off x="6883681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08EB167-CDF1-4528-BCE6-544E29814BC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7163162" y="5188800"/>
            <a:ext cx="616714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99F3871-A4EB-4769-A916-BD6E9C14CC64}"/>
              </a:ext>
            </a:extLst>
          </p:cNvPr>
          <p:cNvSpPr txBox="1"/>
          <p:nvPr/>
        </p:nvSpPr>
        <p:spPr>
          <a:xfrm>
            <a:off x="7427284" y="5460436"/>
            <a:ext cx="75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9BEFE85-601A-4E2F-8AEA-3DF76F50E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21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3CDF327-B89A-4A29-ACC3-E6834CEB0366}"/>
              </a:ext>
            </a:extLst>
          </p:cNvPr>
          <p:cNvSpPr/>
          <p:nvPr/>
        </p:nvSpPr>
        <p:spPr>
          <a:xfrm>
            <a:off x="8161771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69CA4B3-320D-42EF-883A-ECCEC75D7461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>
            <a:off x="7779876" y="5188800"/>
            <a:ext cx="661376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1CE3878D-4DE9-4A1E-AFE1-EE881337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01" y="4567964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D5929195-10C3-4EE9-82F6-3DD2FB8C4234}"/>
              </a:ext>
            </a:extLst>
          </p:cNvPr>
          <p:cNvSpPr/>
          <p:nvPr/>
        </p:nvSpPr>
        <p:spPr>
          <a:xfrm>
            <a:off x="9784341" y="4878382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master</a:t>
            </a:r>
            <a:endParaRPr lang="zh-CN" altLang="en-US" sz="110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B307558-3860-4D42-8278-26A750A45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87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5F96CECE-0597-442F-B169-8D433BA5843A}"/>
              </a:ext>
            </a:extLst>
          </p:cNvPr>
          <p:cNvSpPr/>
          <p:nvPr/>
        </p:nvSpPr>
        <p:spPr>
          <a:xfrm>
            <a:off x="9156237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DED9D45-BCBB-4D65-BA10-7042AC8CDA00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flipH="1">
            <a:off x="9435718" y="5188800"/>
            <a:ext cx="616714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2F390F49-5DAC-4734-9E98-F8E13771D872}"/>
              </a:ext>
            </a:extLst>
          </p:cNvPr>
          <p:cNvSpPr txBox="1"/>
          <p:nvPr/>
        </p:nvSpPr>
        <p:spPr>
          <a:xfrm>
            <a:off x="9699840" y="5460436"/>
            <a:ext cx="75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AF89D99A-D588-4E25-9701-B123F430C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77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F33485BA-0F73-410E-8E4E-6733AA926347}"/>
              </a:ext>
            </a:extLst>
          </p:cNvPr>
          <p:cNvSpPr/>
          <p:nvPr/>
        </p:nvSpPr>
        <p:spPr>
          <a:xfrm>
            <a:off x="10434327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E93E507-A521-4409-AC59-5830BA7D6D59}"/>
              </a:ext>
            </a:extLst>
          </p:cNvPr>
          <p:cNvCxnSpPr>
            <a:cxnSpLocks/>
            <a:stCxn id="73" idx="2"/>
            <a:endCxn id="81" idx="0"/>
          </p:cNvCxnSpPr>
          <p:nvPr/>
        </p:nvCxnSpPr>
        <p:spPr>
          <a:xfrm>
            <a:off x="10052432" y="5188800"/>
            <a:ext cx="661376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3E015CD8-8BE3-49EA-A592-A5903D1F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14" y="3238709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833389-4113-4E32-A1FF-3F6DF61E7ECF}"/>
              </a:ext>
            </a:extLst>
          </p:cNvPr>
          <p:cNvSpPr/>
          <p:nvPr/>
        </p:nvSpPr>
        <p:spPr>
          <a:xfrm>
            <a:off x="8651854" y="3549127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master</a:t>
            </a:r>
            <a:endParaRPr lang="zh-CN" altLang="en-US" sz="110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656C19-749D-4A56-BB00-7B3D09A2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41" y="2075746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42AADF4-FA36-4EF1-B7AB-34EF340A950A}"/>
              </a:ext>
            </a:extLst>
          </p:cNvPr>
          <p:cNvSpPr/>
          <p:nvPr/>
        </p:nvSpPr>
        <p:spPr>
          <a:xfrm>
            <a:off x="7848881" y="2386164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A9A6ADB-2FF3-4F78-AA98-11321E3B5767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H="1" flipV="1">
            <a:off x="8116972" y="2696582"/>
            <a:ext cx="802973" cy="5421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B3F4119-0AB2-4438-A909-F2A1A4D7785B}"/>
              </a:ext>
            </a:extLst>
          </p:cNvPr>
          <p:cNvSpPr txBox="1"/>
          <p:nvPr/>
        </p:nvSpPr>
        <p:spPr>
          <a:xfrm>
            <a:off x="8561762" y="2836392"/>
            <a:ext cx="772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33987A85-53DE-4482-BFAD-68831648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68" y="2074849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14D03C5D-1BDB-46C6-AFF6-12FA642C9097}"/>
              </a:ext>
            </a:extLst>
          </p:cNvPr>
          <p:cNvSpPr/>
          <p:nvPr/>
        </p:nvSpPr>
        <p:spPr>
          <a:xfrm>
            <a:off x="9491908" y="2385267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AECF13D6-004D-4F27-BF90-1FBD97AF5364}"/>
              </a:ext>
            </a:extLst>
          </p:cNvPr>
          <p:cNvCxnSpPr>
            <a:cxnSpLocks/>
            <a:stCxn id="14" idx="0"/>
            <a:endCxn id="85" idx="2"/>
          </p:cNvCxnSpPr>
          <p:nvPr/>
        </p:nvCxnSpPr>
        <p:spPr>
          <a:xfrm flipV="1">
            <a:off x="8919945" y="2695685"/>
            <a:ext cx="840054" cy="5430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A4A0417-691E-4407-8AF6-D67F1BF07B71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flipH="1">
            <a:off x="7779876" y="3549127"/>
            <a:ext cx="820338" cy="101883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521542B-A372-41A7-9376-707B6C27BB02}"/>
              </a:ext>
            </a:extLst>
          </p:cNvPr>
          <p:cNvCxnSpPr>
            <a:cxnSpLocks/>
            <a:stCxn id="73" idx="1"/>
            <a:endCxn id="6" idx="3"/>
          </p:cNvCxnSpPr>
          <p:nvPr/>
        </p:nvCxnSpPr>
        <p:spPr>
          <a:xfrm flipH="1">
            <a:off x="8099606" y="4878382"/>
            <a:ext cx="1633095" cy="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79EDD78-4724-44B9-B0D0-B8A42AC99C36}"/>
              </a:ext>
            </a:extLst>
          </p:cNvPr>
          <p:cNvCxnSpPr>
            <a:cxnSpLocks/>
            <a:stCxn id="73" idx="0"/>
            <a:endCxn id="14" idx="3"/>
          </p:cNvCxnSpPr>
          <p:nvPr/>
        </p:nvCxnSpPr>
        <p:spPr>
          <a:xfrm flipH="1" flipV="1">
            <a:off x="9239675" y="3549127"/>
            <a:ext cx="812757" cy="101883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46D54A-762B-4AEC-9B5E-190B67139C2C}"/>
              </a:ext>
            </a:extLst>
          </p:cNvPr>
          <p:cNvSpPr txBox="1"/>
          <p:nvPr/>
        </p:nvSpPr>
        <p:spPr>
          <a:xfrm>
            <a:off x="8184436" y="399918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F64CA87-06EB-4BBC-8D6C-F35C05BE8AF6}"/>
              </a:ext>
            </a:extLst>
          </p:cNvPr>
          <p:cNvSpPr txBox="1"/>
          <p:nvPr/>
        </p:nvSpPr>
        <p:spPr>
          <a:xfrm>
            <a:off x="9266526" y="400922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6EA882-A772-4E92-A87F-936E533874CF}"/>
              </a:ext>
            </a:extLst>
          </p:cNvPr>
          <p:cNvSpPr txBox="1"/>
          <p:nvPr/>
        </p:nvSpPr>
        <p:spPr>
          <a:xfrm>
            <a:off x="8703414" y="466809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84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37" grpId="0"/>
      <p:bldP spid="67" grpId="0" animBg="1"/>
      <p:bldP spid="74" grpId="0" animBg="1"/>
      <p:bldP spid="77" grpId="0" animBg="1"/>
      <p:bldP spid="79" grpId="0"/>
      <p:bldP spid="82" grpId="0" animBg="1"/>
      <p:bldP spid="15" grpId="0" animBg="1"/>
      <p:bldP spid="23" grpId="0" animBg="1"/>
      <p:bldP spid="36" grpId="0"/>
      <p:bldP spid="86" grpId="0" animBg="1"/>
      <p:bldP spid="16" grpId="0"/>
      <p:bldP spid="43" grpId="0"/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搭建分片集群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09060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B60004"/>
                </a:solidFill>
              </a:rPr>
              <a:t>散列插槽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14198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散列插槽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会把每一个</a:t>
            </a:r>
            <a:r>
              <a:rPr lang="en-US" altLang="zh-CN"/>
              <a:t>master</a:t>
            </a:r>
            <a:r>
              <a:rPr lang="zh-CN" altLang="en-US"/>
              <a:t>节点映射到</a:t>
            </a:r>
            <a:r>
              <a:rPr lang="en-US" altLang="zh-CN"/>
              <a:t>0~16383</a:t>
            </a:r>
            <a:r>
              <a:rPr lang="zh-CN" altLang="en-US"/>
              <a:t>共</a:t>
            </a:r>
            <a:r>
              <a:rPr lang="en-US" altLang="zh-CN"/>
              <a:t>16384</a:t>
            </a:r>
            <a:r>
              <a:rPr lang="zh-CN" altLang="en-US"/>
              <a:t>个插槽（</a:t>
            </a:r>
            <a:r>
              <a:rPr lang="en-US" altLang="zh-CN"/>
              <a:t>hash slot</a:t>
            </a:r>
            <a:r>
              <a:rPr lang="zh-CN" altLang="en-US"/>
              <a:t>）上，查看集群信息时就能看到：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数据</a:t>
            </a:r>
            <a:r>
              <a:rPr lang="en-US" altLang="zh-CN"/>
              <a:t>key</a:t>
            </a:r>
            <a:r>
              <a:rPr lang="zh-CN" altLang="en-US"/>
              <a:t>不是与节点绑定，而是与插槽绑定。</a:t>
            </a:r>
            <a:r>
              <a:rPr lang="en-US" altLang="zh-CN"/>
              <a:t>redis</a:t>
            </a:r>
            <a:r>
              <a:rPr lang="zh-CN" altLang="en-US"/>
              <a:t>会根据</a:t>
            </a:r>
            <a:r>
              <a:rPr lang="en-US" altLang="zh-CN"/>
              <a:t>key</a:t>
            </a:r>
            <a:r>
              <a:rPr lang="zh-CN" altLang="en-US"/>
              <a:t>的有效部分计算插槽值，分两种情况：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中包含</a:t>
            </a:r>
            <a:r>
              <a:rPr lang="en-US" altLang="zh-CN"/>
              <a:t>"{}"</a:t>
            </a:r>
            <a:r>
              <a:rPr lang="zh-CN" altLang="en-US"/>
              <a:t>，且“</a:t>
            </a:r>
            <a:r>
              <a:rPr lang="en-US" altLang="zh-CN"/>
              <a:t>{}</a:t>
            </a:r>
            <a:r>
              <a:rPr lang="zh-CN" altLang="en-US"/>
              <a:t>”中至少包含</a:t>
            </a:r>
            <a:r>
              <a:rPr lang="en-US" altLang="zh-CN"/>
              <a:t>1</a:t>
            </a:r>
            <a:r>
              <a:rPr lang="zh-CN" altLang="en-US"/>
              <a:t>个字符，“</a:t>
            </a:r>
            <a:r>
              <a:rPr lang="en-US" altLang="zh-CN"/>
              <a:t>{}</a:t>
            </a:r>
            <a:r>
              <a:rPr lang="zh-CN" altLang="en-US"/>
              <a:t>”中的部分是有效部分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中不包含“</a:t>
            </a:r>
            <a:r>
              <a:rPr lang="en-US" altLang="zh-CN"/>
              <a:t>{}</a:t>
            </a:r>
            <a:r>
              <a:rPr lang="zh-CN" altLang="en-US"/>
              <a:t>”，整个</a:t>
            </a:r>
            <a:r>
              <a:rPr lang="en-US" altLang="zh-CN"/>
              <a:t>key</a:t>
            </a:r>
            <a:r>
              <a:rPr lang="zh-CN" altLang="en-US"/>
              <a:t>都是有效部分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key</a:t>
            </a:r>
            <a:r>
              <a:rPr lang="zh-CN" altLang="en-US"/>
              <a:t>是</a:t>
            </a:r>
            <a:r>
              <a:rPr lang="en-US" altLang="zh-CN"/>
              <a:t>num</a:t>
            </a:r>
            <a:r>
              <a:rPr lang="zh-CN" altLang="en-US"/>
              <a:t>，那么就根据</a:t>
            </a:r>
            <a:r>
              <a:rPr lang="en-US" altLang="zh-CN"/>
              <a:t>num</a:t>
            </a:r>
            <a:r>
              <a:rPr lang="zh-CN" altLang="en-US"/>
              <a:t>计算，如果是</a:t>
            </a:r>
            <a:r>
              <a:rPr lang="en-US" altLang="zh-CN"/>
              <a:t>{itcast}num</a:t>
            </a:r>
            <a:r>
              <a:rPr lang="zh-CN" altLang="en-US"/>
              <a:t>，则根据</a:t>
            </a:r>
            <a:r>
              <a:rPr lang="en-US" altLang="zh-CN"/>
              <a:t>itcast</a:t>
            </a:r>
            <a:r>
              <a:rPr lang="zh-CN" altLang="en-US"/>
              <a:t>计算。计算方式是利用</a:t>
            </a:r>
            <a:r>
              <a:rPr lang="en-US" altLang="zh-CN"/>
              <a:t>CRC16</a:t>
            </a:r>
            <a:r>
              <a:rPr lang="zh-CN" altLang="en-US"/>
              <a:t>算法得到一个</a:t>
            </a:r>
            <a:r>
              <a:rPr lang="en-US" altLang="zh-CN"/>
              <a:t>hash</a:t>
            </a:r>
            <a:r>
              <a:rPr lang="zh-CN" altLang="en-US"/>
              <a:t>值，然后对</a:t>
            </a:r>
            <a:r>
              <a:rPr lang="en-US" altLang="zh-CN"/>
              <a:t>16384</a:t>
            </a:r>
            <a:r>
              <a:rPr lang="zh-CN" altLang="en-US"/>
              <a:t>取余，得到的结果就是</a:t>
            </a:r>
            <a:r>
              <a:rPr lang="en-US" altLang="zh-CN"/>
              <a:t>slot</a:t>
            </a:r>
            <a:r>
              <a:rPr lang="zh-CN" altLang="en-US"/>
              <a:t>值。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1DF22A-AF34-4304-9204-DBED951D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078427"/>
            <a:ext cx="5509737" cy="10668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B5B17-9373-4E4D-8596-D6CB3DF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5418828"/>
            <a:ext cx="5349704" cy="10592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055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BF858C-C62B-448A-A07E-34ED2252D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如何判断某个</a:t>
            </a:r>
            <a:r>
              <a:rPr lang="en-US" altLang="zh-CN"/>
              <a:t>key</a:t>
            </a:r>
            <a:r>
              <a:rPr lang="zh-CN" altLang="en-US"/>
              <a:t>应该在哪个实例？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16384</a:t>
            </a:r>
            <a:r>
              <a:rPr lang="zh-CN" altLang="en-US" sz="1600"/>
              <a:t>个插槽分配到不同的实例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根据</a:t>
            </a:r>
            <a:r>
              <a:rPr lang="en-US" altLang="zh-CN" sz="1600"/>
              <a:t>key</a:t>
            </a:r>
            <a:r>
              <a:rPr lang="zh-CN" altLang="en-US" sz="1600"/>
              <a:t>的有效部分计算哈希值，对</a:t>
            </a:r>
            <a:r>
              <a:rPr lang="en-US" altLang="zh-CN" sz="1600"/>
              <a:t>16384</a:t>
            </a:r>
            <a:r>
              <a:rPr lang="zh-CN" altLang="en-US" sz="1600"/>
              <a:t>取余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余数作为插槽，寻找插槽所在实例即可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如何将同一类数据固定的保存在同一个</a:t>
            </a:r>
            <a:r>
              <a:rPr lang="en-US" altLang="zh-CN"/>
              <a:t>Redis</a:t>
            </a:r>
            <a:r>
              <a:rPr lang="zh-CN" altLang="en-US"/>
              <a:t>实例？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这一类数据使用相同的有效部分，例如</a:t>
            </a:r>
            <a:r>
              <a:rPr lang="en-US" altLang="zh-CN" sz="1600"/>
              <a:t>key</a:t>
            </a:r>
            <a:r>
              <a:rPr lang="zh-CN" altLang="en-US" sz="1600"/>
              <a:t>都以</a:t>
            </a:r>
            <a:r>
              <a:rPr lang="en-US" altLang="zh-CN" sz="1600"/>
              <a:t>{typeId}</a:t>
            </a:r>
            <a:r>
              <a:rPr lang="zh-CN" altLang="en-US" sz="1600"/>
              <a:t>为前缀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34323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>
                <a:solidFill>
                  <a:srgbClr val="B60004"/>
                </a:solidFill>
              </a:rPr>
              <a:t>集群伸缩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04693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添加一个节点到集群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redis-cli</a:t>
            </a:r>
            <a:r>
              <a:rPr lang="zh-CN" altLang="en-US"/>
              <a:t> </a:t>
            </a:r>
            <a:r>
              <a:rPr lang="en-US" altLang="zh-CN"/>
              <a:t>--cluster</a:t>
            </a:r>
            <a:r>
              <a:rPr lang="zh-CN" altLang="en-US"/>
              <a:t>提供了很多操作集群的命令，可以通过下面方式查看：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比如，添加节点的命令：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07FAC2-2658-48C7-B9CF-E0F6D66A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091256"/>
            <a:ext cx="5334462" cy="1790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AFA360-8660-42D2-B1BB-56F44DE8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4573234"/>
            <a:ext cx="6218459" cy="13107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65711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4EF7D6-4BD8-47D7-82E8-C95143C3D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向集群中添加一个新的</a:t>
            </a:r>
            <a:r>
              <a:rPr lang="en-US" altLang="zh-CN"/>
              <a:t>master</a:t>
            </a:r>
            <a:r>
              <a:rPr lang="zh-CN" altLang="en-US"/>
              <a:t>节点，并向其中存储 </a:t>
            </a:r>
            <a:r>
              <a:rPr lang="en-US" altLang="zh-CN"/>
              <a:t>num = 10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C244A-787D-465A-8256-EEBC8E4AD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启动一个新的</a:t>
            </a:r>
            <a:r>
              <a:rPr lang="en-US" altLang="zh-CN"/>
              <a:t>redis</a:t>
            </a:r>
            <a:r>
              <a:rPr lang="zh-CN" altLang="en-US"/>
              <a:t>实例，端口为</a:t>
            </a:r>
            <a:r>
              <a:rPr lang="en-US" altLang="zh-CN"/>
              <a:t>7004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</a:t>
            </a:r>
            <a:r>
              <a:rPr lang="en-US" altLang="zh-CN"/>
              <a:t>7004</a:t>
            </a:r>
            <a:r>
              <a:rPr lang="zh-CN" altLang="en-US"/>
              <a:t>到之前的集群，并作为一个</a:t>
            </a:r>
            <a:r>
              <a:rPr lang="en-US" altLang="zh-CN"/>
              <a:t>master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7004</a:t>
            </a:r>
            <a:r>
              <a:rPr lang="zh-CN" altLang="en-US"/>
              <a:t>节点分配插槽，使得</a:t>
            </a:r>
            <a:r>
              <a:rPr lang="en-US" altLang="zh-CN"/>
              <a:t>num</a:t>
            </a:r>
            <a:r>
              <a:rPr lang="zh-CN" altLang="en-US"/>
              <a:t>这个</a:t>
            </a:r>
            <a:r>
              <a:rPr lang="en-US" altLang="zh-CN"/>
              <a:t>key</a:t>
            </a:r>
            <a:r>
              <a:rPr lang="zh-CN" altLang="en-US"/>
              <a:t>可以存储到</a:t>
            </a:r>
            <a:r>
              <a:rPr lang="en-US" altLang="zh-CN"/>
              <a:t>7004</a:t>
            </a:r>
            <a:r>
              <a:rPr lang="zh-CN" altLang="en-US"/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00138351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56DCA9-95DB-476A-8844-70F2A2DB6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删除集群中的一个节点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3A452C-86DA-4B1F-87CF-651E70581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</a:t>
            </a:r>
            <a:r>
              <a:rPr lang="en-US" altLang="zh-CN"/>
              <a:t>7004</a:t>
            </a:r>
            <a:r>
              <a:rPr lang="zh-CN" altLang="en-US"/>
              <a:t>这个实例</a:t>
            </a:r>
          </a:p>
        </p:txBody>
      </p:sp>
    </p:spTree>
    <p:extLst>
      <p:ext uri="{BB962C8B-B14F-4D97-AF65-F5344CB8AC3E}">
        <p14:creationId xmlns:p14="http://schemas.microsoft.com/office/powerpoint/2010/main" val="31119354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>
                <a:solidFill>
                  <a:srgbClr val="B60004"/>
                </a:solidFill>
              </a:rPr>
              <a:t>故障转移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0435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8FA477-53AB-4955-AB49-901DBD013F99}"/>
              </a:ext>
            </a:extLst>
          </p:cNvPr>
          <p:cNvSpPr/>
          <p:nvPr/>
        </p:nvSpPr>
        <p:spPr>
          <a:xfrm>
            <a:off x="4071967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05F2839-E9B6-4A02-9DAA-C32665E5E7B8}"/>
              </a:ext>
            </a:extLst>
          </p:cNvPr>
          <p:cNvSpPr/>
          <p:nvPr/>
        </p:nvSpPr>
        <p:spPr>
          <a:xfrm rot="5400000">
            <a:off x="4067272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A2685DC-7043-4D03-9F5E-8CF4C0A4B459}"/>
              </a:ext>
            </a:extLst>
          </p:cNvPr>
          <p:cNvGrpSpPr/>
          <p:nvPr/>
        </p:nvGrpSpPr>
        <p:grpSpPr>
          <a:xfrm>
            <a:off x="6291819" y="2142576"/>
            <a:ext cx="1398111" cy="1398111"/>
            <a:chOff x="6291819" y="2142576"/>
            <a:chExt cx="1398111" cy="1398111"/>
          </a:xfrm>
        </p:grpSpPr>
        <p:sp>
          <p:nvSpPr>
            <p:cNvPr id="7" name="圆角矩形 7">
              <a:extLst>
                <a:ext uri="{FF2B5EF4-FFF2-40B4-BE49-F238E27FC236}">
                  <a16:creationId xmlns:a16="http://schemas.microsoft.com/office/drawing/2014/main" id="{92675774-8DD7-45F0-A669-AD057F41D480}"/>
                </a:ext>
              </a:extLst>
            </p:cNvPr>
            <p:cNvSpPr/>
            <p:nvPr/>
          </p:nvSpPr>
          <p:spPr>
            <a:xfrm>
              <a:off x="6291819" y="2142576"/>
              <a:ext cx="1398111" cy="1398111"/>
            </a:xfrm>
            <a:prstGeom prst="roundRect">
              <a:avLst/>
            </a:prstGeom>
            <a:solidFill>
              <a:srgbClr val="4C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721FD2E-5B13-4070-BE75-5D12550AE027}"/>
                </a:ext>
              </a:extLst>
            </p:cNvPr>
            <p:cNvSpPr/>
            <p:nvPr/>
          </p:nvSpPr>
          <p:spPr>
            <a:xfrm>
              <a:off x="6597101" y="2518466"/>
              <a:ext cx="78754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5AE29B-A507-4B8B-994A-FFCCA56C501D}"/>
              </a:ext>
            </a:extLst>
          </p:cNvPr>
          <p:cNvGrpSpPr/>
          <p:nvPr/>
        </p:nvGrpSpPr>
        <p:grpSpPr>
          <a:xfrm>
            <a:off x="4552228" y="3823388"/>
            <a:ext cx="1412744" cy="1398111"/>
            <a:chOff x="4552228" y="3823388"/>
            <a:chExt cx="1412744" cy="1398111"/>
          </a:xfrm>
        </p:grpSpPr>
        <p:sp>
          <p:nvSpPr>
            <p:cNvPr id="9" name="圆角矩形 9">
              <a:extLst>
                <a:ext uri="{FF2B5EF4-FFF2-40B4-BE49-F238E27FC236}">
                  <a16:creationId xmlns:a16="http://schemas.microsoft.com/office/drawing/2014/main" id="{6B2BF7C3-DDB9-4AE2-A0FC-65AB6DB6F19E}"/>
                </a:ext>
              </a:extLst>
            </p:cNvPr>
            <p:cNvSpPr/>
            <p:nvPr/>
          </p:nvSpPr>
          <p:spPr>
            <a:xfrm>
              <a:off x="4559545" y="3823388"/>
              <a:ext cx="1398111" cy="1398111"/>
            </a:xfrm>
            <a:prstGeom prst="roundRect">
              <a:avLst/>
            </a:prstGeom>
            <a:solidFill>
              <a:srgbClr val="4C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B63C62C-A7C5-40D6-BA36-66CBC1E1C579}"/>
                </a:ext>
              </a:extLst>
            </p:cNvPr>
            <p:cNvSpPr/>
            <p:nvPr/>
          </p:nvSpPr>
          <p:spPr>
            <a:xfrm>
              <a:off x="4552228" y="4199278"/>
              <a:ext cx="141274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09EFE9-F5AB-4E81-A3D2-1033EF557C71}"/>
              </a:ext>
            </a:extLst>
          </p:cNvPr>
          <p:cNvGrpSpPr/>
          <p:nvPr/>
        </p:nvGrpSpPr>
        <p:grpSpPr>
          <a:xfrm>
            <a:off x="6291819" y="3809037"/>
            <a:ext cx="1398111" cy="1398111"/>
            <a:chOff x="6291819" y="3809037"/>
            <a:chExt cx="1398111" cy="1398111"/>
          </a:xfrm>
        </p:grpSpPr>
        <p:sp>
          <p:nvSpPr>
            <p:cNvPr id="8" name="圆角矩形 8">
              <a:extLst>
                <a:ext uri="{FF2B5EF4-FFF2-40B4-BE49-F238E27FC236}">
                  <a16:creationId xmlns:a16="http://schemas.microsoft.com/office/drawing/2014/main" id="{20CA2915-4C9A-41EE-B2DB-3B6D2B95C787}"/>
                </a:ext>
              </a:extLst>
            </p:cNvPr>
            <p:cNvSpPr/>
            <p:nvPr/>
          </p:nvSpPr>
          <p:spPr>
            <a:xfrm>
              <a:off x="6291819" y="3809037"/>
              <a:ext cx="1398111" cy="139811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B7C983-C916-48B6-9026-CB31BCC9991E}"/>
                </a:ext>
              </a:extLst>
            </p:cNvPr>
            <p:cNvSpPr/>
            <p:nvPr/>
          </p:nvSpPr>
          <p:spPr>
            <a:xfrm>
              <a:off x="6609695" y="4184927"/>
              <a:ext cx="7623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8120032" y="1882082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B2A9D0-CFAA-4553-A50D-4B8CED206C84}"/>
              </a:ext>
            </a:extLst>
          </p:cNvPr>
          <p:cNvSpPr txBox="1"/>
          <p:nvPr/>
        </p:nvSpPr>
        <p:spPr>
          <a:xfrm>
            <a:off x="8120032" y="2357949"/>
            <a:ext cx="30513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搭建主从集群，实现读写分离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8120032" y="4423246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zh-CN" altLang="en-US" sz="2000" b="1" dirty="0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698230-453E-437C-AD4C-1C34BD6A9B10}"/>
              </a:ext>
            </a:extLst>
          </p:cNvPr>
          <p:cNvSpPr txBox="1"/>
          <p:nvPr/>
        </p:nvSpPr>
        <p:spPr>
          <a:xfrm>
            <a:off x="8097267" y="4963034"/>
            <a:ext cx="305134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哨兵，实现健康检测和自动恢复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2107631" y="1882082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zh-CN" altLang="en-US" sz="2000" b="1" dirty="0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10D0E3-6412-47A8-BF5D-441A17C37689}"/>
              </a:ext>
            </a:extLst>
          </p:cNvPr>
          <p:cNvSpPr txBox="1"/>
          <p:nvPr/>
        </p:nvSpPr>
        <p:spPr>
          <a:xfrm>
            <a:off x="1033998" y="2357949"/>
            <a:ext cx="30513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数据持久化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2107631" y="4423246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4DE1AB-01BE-4C28-963F-3FED14F447D1}"/>
              </a:ext>
            </a:extLst>
          </p:cNvPr>
          <p:cNvSpPr txBox="1"/>
          <p:nvPr/>
        </p:nvSpPr>
        <p:spPr>
          <a:xfrm>
            <a:off x="1033998" y="4939130"/>
            <a:ext cx="305134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搭建分片集群，利用插槽机制实现动态扩容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91EEE0-D26D-4470-B5CF-AA3108DDC706}"/>
              </a:ext>
            </a:extLst>
          </p:cNvPr>
          <p:cNvGrpSpPr/>
          <p:nvPr/>
        </p:nvGrpSpPr>
        <p:grpSpPr>
          <a:xfrm>
            <a:off x="4566861" y="2142576"/>
            <a:ext cx="1398111" cy="1398111"/>
            <a:chOff x="4566861" y="2142576"/>
            <a:chExt cx="1398111" cy="1398111"/>
          </a:xfrm>
        </p:grpSpPr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272A3E0A-353E-4AD0-B04C-58C34DEA8734}"/>
                </a:ext>
              </a:extLst>
            </p:cNvPr>
            <p:cNvSpPr/>
            <p:nvPr/>
          </p:nvSpPr>
          <p:spPr>
            <a:xfrm>
              <a:off x="4566861" y="2142576"/>
              <a:ext cx="1398111" cy="139811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C567C00-EFF8-49CF-9047-15259867456B}"/>
                </a:ext>
              </a:extLst>
            </p:cNvPr>
            <p:cNvSpPr/>
            <p:nvPr/>
          </p:nvSpPr>
          <p:spPr>
            <a:xfrm>
              <a:off x="4872143" y="2518466"/>
              <a:ext cx="78754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20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故障转移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当集群中有一个</a:t>
            </a:r>
            <a:r>
              <a:rPr lang="en-US" altLang="zh-CN"/>
              <a:t>master</a:t>
            </a:r>
            <a:r>
              <a:rPr lang="zh-CN" altLang="en-US"/>
              <a:t>宕机会发生什么呢？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首先是该实例与其它实例失去连接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然后是疑似宕机：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最后是确定下线，自动提升一个</a:t>
            </a:r>
            <a:r>
              <a:rPr lang="en-US" altLang="zh-CN"/>
              <a:t>slave</a:t>
            </a:r>
            <a:r>
              <a:rPr lang="zh-CN" altLang="en-US"/>
              <a:t>为新的</a:t>
            </a:r>
            <a:r>
              <a:rPr lang="en-US" altLang="zh-CN"/>
              <a:t>master</a:t>
            </a:r>
            <a:r>
              <a:rPr lang="zh-CN" altLang="en-US"/>
              <a:t>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3E9342-EBF5-4E29-953C-50FD4FD2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7" y="2686001"/>
            <a:ext cx="10530265" cy="9984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FA7050-49F5-4391-9E75-6F10DE191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7" y="4126510"/>
            <a:ext cx="10530260" cy="1040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57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数据迁移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cluster failover</a:t>
            </a:r>
            <a:r>
              <a:rPr lang="zh-CN" altLang="en-US"/>
              <a:t>命令可以手动让集群中的某个</a:t>
            </a:r>
            <a:r>
              <a:rPr lang="en-US" altLang="zh-CN"/>
              <a:t>master</a:t>
            </a:r>
            <a:r>
              <a:rPr lang="zh-CN" altLang="en-US"/>
              <a:t>宕机，切换到执行</a:t>
            </a:r>
            <a:r>
              <a:rPr lang="en-US" altLang="zh-CN"/>
              <a:t>cluster failover</a:t>
            </a:r>
            <a:r>
              <a:rPr lang="zh-CN" altLang="en-US"/>
              <a:t>命令的这个</a:t>
            </a:r>
            <a:r>
              <a:rPr lang="en-US" altLang="zh-CN"/>
              <a:t>slave</a:t>
            </a:r>
            <a:r>
              <a:rPr lang="zh-CN" altLang="en-US"/>
              <a:t>节点，实现无感知的数据迁移。其流程如下：</a:t>
            </a: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735EF5-9441-437C-B5DA-076EF4B4D23B}"/>
              </a:ext>
            </a:extLst>
          </p:cNvPr>
          <p:cNvSpPr/>
          <p:nvPr/>
        </p:nvSpPr>
        <p:spPr>
          <a:xfrm>
            <a:off x="8835249" y="2271623"/>
            <a:ext cx="778213" cy="194553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master</a:t>
            </a:r>
            <a:endParaRPr lang="zh-CN" altLang="en-US" sz="120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95977B-F8EE-43C2-9D0B-1B0F40AC212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224356" y="2466176"/>
            <a:ext cx="0" cy="38395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B651BDD-FC9B-46F2-AD42-282CD766248A}"/>
              </a:ext>
            </a:extLst>
          </p:cNvPr>
          <p:cNvSpPr/>
          <p:nvPr/>
        </p:nvSpPr>
        <p:spPr>
          <a:xfrm>
            <a:off x="9175717" y="2618962"/>
            <a:ext cx="107005" cy="3112851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8BFD9D-2E0C-41F0-BE9C-EC639C128EA7}"/>
              </a:ext>
            </a:extLst>
          </p:cNvPr>
          <p:cNvSpPr/>
          <p:nvPr/>
        </p:nvSpPr>
        <p:spPr>
          <a:xfrm>
            <a:off x="6366965" y="2271623"/>
            <a:ext cx="778213" cy="194553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slave</a:t>
            </a:r>
            <a:endParaRPr lang="zh-CN" altLang="en-US" sz="120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FA04304-0ADB-44DF-AED0-BF0DE3F0330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756072" y="2466176"/>
            <a:ext cx="0" cy="38395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9C40389-12EB-4F9E-9BFC-79636BD5E002}"/>
              </a:ext>
            </a:extLst>
          </p:cNvPr>
          <p:cNvSpPr/>
          <p:nvPr/>
        </p:nvSpPr>
        <p:spPr>
          <a:xfrm>
            <a:off x="6707433" y="2618962"/>
            <a:ext cx="107005" cy="3112851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B7DBD7-FDA3-4CE9-AB0C-B3F5DDF44433}"/>
              </a:ext>
            </a:extLst>
          </p:cNvPr>
          <p:cNvSpPr/>
          <p:nvPr/>
        </p:nvSpPr>
        <p:spPr>
          <a:xfrm>
            <a:off x="9970848" y="2279129"/>
            <a:ext cx="1010813" cy="194554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其它</a:t>
            </a:r>
            <a:r>
              <a:rPr lang="en-US" altLang="zh-CN" sz="1100"/>
              <a:t>master</a:t>
            </a:r>
            <a:endParaRPr lang="zh-CN" altLang="en-US" sz="110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7BBCDDB-79D4-420E-96C5-35734F7D4EB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6255" y="2473683"/>
            <a:ext cx="0" cy="38395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B11D7A-EF61-442F-9F3B-A0920EA61BB1}"/>
              </a:ext>
            </a:extLst>
          </p:cNvPr>
          <p:cNvSpPr/>
          <p:nvPr/>
        </p:nvSpPr>
        <p:spPr>
          <a:xfrm>
            <a:off x="10437344" y="4143798"/>
            <a:ext cx="104074" cy="159552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A39ABD1-65D5-4B57-B693-CB59B1562E69}"/>
              </a:ext>
            </a:extLst>
          </p:cNvPr>
          <p:cNvCxnSpPr/>
          <p:nvPr/>
        </p:nvCxnSpPr>
        <p:spPr>
          <a:xfrm>
            <a:off x="6814438" y="2869661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DCF5EB-3D66-4655-BB8E-59C55D047ACB}"/>
              </a:ext>
            </a:extLst>
          </p:cNvPr>
          <p:cNvSpPr txBox="1"/>
          <p:nvPr/>
        </p:nvSpPr>
        <p:spPr>
          <a:xfrm>
            <a:off x="7107538" y="2473683"/>
            <a:ext cx="16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</a:rPr>
              <a:t>1.slave</a:t>
            </a:r>
            <a:r>
              <a:rPr lang="zh-CN" altLang="en-US" sz="1000">
                <a:solidFill>
                  <a:srgbClr val="48504F"/>
                </a:solidFill>
              </a:rPr>
              <a:t>节点告诉</a:t>
            </a:r>
            <a:r>
              <a:rPr lang="en-US" altLang="zh-CN" sz="1000">
                <a:solidFill>
                  <a:srgbClr val="48504F"/>
                </a:solidFill>
              </a:rPr>
              <a:t>master</a:t>
            </a:r>
            <a:r>
              <a:rPr lang="zh-CN" altLang="en-US" sz="1000">
                <a:solidFill>
                  <a:srgbClr val="48504F"/>
                </a:solidFill>
              </a:rPr>
              <a:t>节点拒绝任何客户端请求</a:t>
            </a:r>
            <a:r>
              <a:rPr lang="en-US" altLang="zh-CN" sz="1000">
                <a:solidFill>
                  <a:srgbClr val="48504F"/>
                </a:solidFill>
              </a:rPr>
              <a:t>.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1E64F2A-0DFE-4BE5-852D-F977D16AF11F}"/>
              </a:ext>
            </a:extLst>
          </p:cNvPr>
          <p:cNvCxnSpPr>
            <a:cxnSpLocks/>
          </p:cNvCxnSpPr>
          <p:nvPr/>
        </p:nvCxnSpPr>
        <p:spPr>
          <a:xfrm>
            <a:off x="6814438" y="3274830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4F79EE4-E64A-4D76-9401-56AD59A33A43}"/>
              </a:ext>
            </a:extLst>
          </p:cNvPr>
          <p:cNvSpPr txBox="1"/>
          <p:nvPr/>
        </p:nvSpPr>
        <p:spPr>
          <a:xfrm>
            <a:off x="7134181" y="2920306"/>
            <a:ext cx="16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</a:rPr>
              <a:t>2. master</a:t>
            </a:r>
            <a:r>
              <a:rPr lang="zh-CN" altLang="en-US" sz="1000">
                <a:solidFill>
                  <a:srgbClr val="48504F"/>
                </a:solidFill>
              </a:rPr>
              <a:t>返回当前的数据</a:t>
            </a:r>
            <a:r>
              <a:rPr lang="en-US" altLang="zh-CN" sz="1000">
                <a:solidFill>
                  <a:srgbClr val="48504F"/>
                </a:solidFill>
              </a:rPr>
              <a:t>offset</a:t>
            </a:r>
            <a:r>
              <a:rPr lang="zh-CN" altLang="en-US" sz="1000">
                <a:solidFill>
                  <a:srgbClr val="48504F"/>
                </a:solidFill>
              </a:rPr>
              <a:t>给</a:t>
            </a:r>
            <a:r>
              <a:rPr lang="en-US" altLang="zh-CN" sz="1000">
                <a:solidFill>
                  <a:srgbClr val="48504F"/>
                </a:solidFill>
              </a:rPr>
              <a:t>slave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6FA41EC-0D97-4126-B639-C29926084E7B}"/>
              </a:ext>
            </a:extLst>
          </p:cNvPr>
          <p:cNvSpPr/>
          <p:nvPr/>
        </p:nvSpPr>
        <p:spPr>
          <a:xfrm>
            <a:off x="6760438" y="3519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35" name="肘形连接符 78">
            <a:extLst>
              <a:ext uri="{FF2B5EF4-FFF2-40B4-BE49-F238E27FC236}">
                <a16:creationId xmlns:a16="http://schemas.microsoft.com/office/drawing/2014/main" id="{1BD6E434-83E0-45B8-A499-788EFB7F26AA}"/>
              </a:ext>
            </a:extLst>
          </p:cNvPr>
          <p:cNvCxnSpPr>
            <a:cxnSpLocks/>
            <a:endCxn id="34" idx="3"/>
          </p:cNvCxnSpPr>
          <p:nvPr/>
        </p:nvCxnSpPr>
        <p:spPr>
          <a:xfrm rot="16200000" flipH="1">
            <a:off x="6707471" y="3560713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D234470-FF86-4F27-9D09-0D51D791DE8E}"/>
              </a:ext>
            </a:extLst>
          </p:cNvPr>
          <p:cNvSpPr txBox="1"/>
          <p:nvPr/>
        </p:nvSpPr>
        <p:spPr>
          <a:xfrm>
            <a:off x="7142725" y="3472841"/>
            <a:ext cx="131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等待数据</a:t>
            </a: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offset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与</a:t>
            </a: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master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一致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BE0CBE5-C83F-406E-9FBC-3D515D0E0FED}"/>
              </a:ext>
            </a:extLst>
          </p:cNvPr>
          <p:cNvCxnSpPr>
            <a:cxnSpLocks/>
          </p:cNvCxnSpPr>
          <p:nvPr/>
        </p:nvCxnSpPr>
        <p:spPr>
          <a:xfrm>
            <a:off x="6814438" y="4876516"/>
            <a:ext cx="3622905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BD16136-5FDC-4C73-96B0-D9B1EE29CCB4}"/>
              </a:ext>
            </a:extLst>
          </p:cNvPr>
          <p:cNvSpPr txBox="1"/>
          <p:nvPr/>
        </p:nvSpPr>
        <p:spPr>
          <a:xfrm>
            <a:off x="7339732" y="4499185"/>
            <a:ext cx="145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</a:rPr>
              <a:t>5.</a:t>
            </a:r>
            <a:r>
              <a:rPr lang="zh-CN" altLang="en-US" sz="1000">
                <a:solidFill>
                  <a:srgbClr val="48504F"/>
                </a:solidFill>
              </a:rPr>
              <a:t>标记自己为</a:t>
            </a:r>
            <a:r>
              <a:rPr lang="en-US" altLang="zh-CN" sz="1000">
                <a:solidFill>
                  <a:srgbClr val="48504F"/>
                </a:solidFill>
              </a:rPr>
              <a:t>master</a:t>
            </a:r>
            <a:r>
              <a:rPr lang="zh-CN" altLang="en-US" sz="1000">
                <a:solidFill>
                  <a:srgbClr val="48504F"/>
                </a:solidFill>
              </a:rPr>
              <a:t>，广播故障转移的结果</a:t>
            </a:r>
            <a:endParaRPr lang="en-US" altLang="zh-CN" sz="1000">
              <a:solidFill>
                <a:srgbClr val="48504F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27E218-640B-49AD-8F7B-D2FA1B865045}"/>
              </a:ext>
            </a:extLst>
          </p:cNvPr>
          <p:cNvSpPr/>
          <p:nvPr/>
        </p:nvSpPr>
        <p:spPr>
          <a:xfrm>
            <a:off x="6760438" y="41437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44" name="肘形连接符 78">
            <a:extLst>
              <a:ext uri="{FF2B5EF4-FFF2-40B4-BE49-F238E27FC236}">
                <a16:creationId xmlns:a16="http://schemas.microsoft.com/office/drawing/2014/main" id="{4CB1BCF2-4310-4BDB-AECA-271CAE0D8CBC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6707471" y="4185243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DB0B212-8010-4E3E-8640-129BF5E15542}"/>
              </a:ext>
            </a:extLst>
          </p:cNvPr>
          <p:cNvSpPr txBox="1"/>
          <p:nvPr/>
        </p:nvSpPr>
        <p:spPr>
          <a:xfrm>
            <a:off x="7142725" y="4097371"/>
            <a:ext cx="131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开始故障转移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A27E290-324C-4ACF-BA6F-AB98D14F0D33}"/>
              </a:ext>
            </a:extLst>
          </p:cNvPr>
          <p:cNvSpPr/>
          <p:nvPr/>
        </p:nvSpPr>
        <p:spPr>
          <a:xfrm>
            <a:off x="9229435" y="411472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48" name="肘形连接符 78">
            <a:extLst>
              <a:ext uri="{FF2B5EF4-FFF2-40B4-BE49-F238E27FC236}">
                <a16:creationId xmlns:a16="http://schemas.microsoft.com/office/drawing/2014/main" id="{AF4926F2-B7C9-4943-B54A-2A8D02929BA3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9176468" y="4156172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91699EF-B94B-4A7A-B258-36711119A4F1}"/>
              </a:ext>
            </a:extLst>
          </p:cNvPr>
          <p:cNvSpPr txBox="1"/>
          <p:nvPr/>
        </p:nvSpPr>
        <p:spPr>
          <a:xfrm>
            <a:off x="9611722" y="4068299"/>
            <a:ext cx="7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开始故障转移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1B8204A-FA30-4FF7-9C5A-68D0775B7F7C}"/>
              </a:ext>
            </a:extLst>
          </p:cNvPr>
          <p:cNvSpPr/>
          <p:nvPr/>
        </p:nvSpPr>
        <p:spPr>
          <a:xfrm>
            <a:off x="9229435" y="517996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51" name="肘形连接符 78">
            <a:extLst>
              <a:ext uri="{FF2B5EF4-FFF2-40B4-BE49-F238E27FC236}">
                <a16:creationId xmlns:a16="http://schemas.microsoft.com/office/drawing/2014/main" id="{0C1DE8EC-7FF3-4DA9-9BB4-6BDBAB8D0E5C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9176468" y="5221405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E0F6257-F7DC-4D0F-871D-34DD596EC535}"/>
              </a:ext>
            </a:extLst>
          </p:cNvPr>
          <p:cNvSpPr txBox="1"/>
          <p:nvPr/>
        </p:nvSpPr>
        <p:spPr>
          <a:xfrm>
            <a:off x="9514516" y="5179960"/>
            <a:ext cx="80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收到广播，开始处理客户端读请求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DFD648F-2F00-471A-AF9F-36732B81836C}"/>
              </a:ext>
            </a:extLst>
          </p:cNvPr>
          <p:cNvCxnSpPr>
            <a:cxnSpLocks/>
          </p:cNvCxnSpPr>
          <p:nvPr/>
        </p:nvCxnSpPr>
        <p:spPr>
          <a:xfrm>
            <a:off x="6814438" y="4944517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占位符 2">
            <a:extLst>
              <a:ext uri="{FF2B5EF4-FFF2-40B4-BE49-F238E27FC236}">
                <a16:creationId xmlns:a16="http://schemas.microsoft.com/office/drawing/2014/main" id="{3ABCB2FD-DC44-4039-A181-E5A8958BF99A}"/>
              </a:ext>
            </a:extLst>
          </p:cNvPr>
          <p:cNvSpPr txBox="1">
            <a:spLocks/>
          </p:cNvSpPr>
          <p:nvPr/>
        </p:nvSpPr>
        <p:spPr>
          <a:xfrm>
            <a:off x="710880" y="2614852"/>
            <a:ext cx="5385120" cy="324091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手动的</a:t>
            </a:r>
            <a:r>
              <a:rPr lang="en-US" altLang="zh-CN"/>
              <a:t>Failover</a:t>
            </a:r>
            <a:r>
              <a:rPr lang="zh-CN" altLang="en-US"/>
              <a:t>支持三种不同模式：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缺省：默认的流程，如图</a:t>
            </a:r>
            <a:r>
              <a:rPr lang="en-US" altLang="zh-CN"/>
              <a:t>1~6</a:t>
            </a:r>
            <a:r>
              <a:rPr lang="zh-CN" altLang="en-US"/>
              <a:t>歩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force</a:t>
            </a:r>
            <a:r>
              <a:rPr lang="zh-CN" altLang="en-US"/>
              <a:t>：省略了对</a:t>
            </a:r>
            <a:r>
              <a:rPr lang="en-US" altLang="zh-CN"/>
              <a:t>offset</a:t>
            </a:r>
            <a:r>
              <a:rPr lang="zh-CN" altLang="en-US"/>
              <a:t>的一致性校验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takeover</a:t>
            </a:r>
            <a:r>
              <a:rPr lang="zh-CN" altLang="en-US"/>
              <a:t>：直接执行第</a:t>
            </a:r>
            <a:r>
              <a:rPr lang="en-US" altLang="zh-CN"/>
              <a:t>5</a:t>
            </a:r>
            <a:r>
              <a:rPr lang="zh-CN" altLang="en-US"/>
              <a:t>歩，忽略数据一致性、忽略</a:t>
            </a:r>
            <a:r>
              <a:rPr lang="en-US" altLang="zh-CN"/>
              <a:t>master</a:t>
            </a:r>
            <a:r>
              <a:rPr lang="zh-CN" altLang="en-US"/>
              <a:t>状态和其它</a:t>
            </a:r>
            <a:r>
              <a:rPr lang="en-US" altLang="zh-CN"/>
              <a:t>master</a:t>
            </a:r>
            <a:r>
              <a:rPr lang="zh-CN" altLang="en-US"/>
              <a:t>的意见</a:t>
            </a:r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912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3" grpId="0" animBg="1"/>
      <p:bldP spid="16" grpId="0" animBg="1"/>
      <p:bldP spid="17" grpId="0" animBg="1"/>
      <p:bldP spid="19" grpId="0" animBg="1"/>
      <p:bldP spid="26" grpId="0"/>
      <p:bldP spid="33" grpId="0"/>
      <p:bldP spid="34" grpId="0" animBg="1"/>
      <p:bldP spid="36" grpId="0"/>
      <p:bldP spid="42" grpId="0"/>
      <p:bldP spid="43" grpId="0" animBg="1"/>
      <p:bldP spid="45" grpId="0"/>
      <p:bldP spid="47" grpId="0" animBg="1"/>
      <p:bldP spid="49" grpId="0"/>
      <p:bldP spid="50" grpId="0" animBg="1"/>
      <p:bldP spid="5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62EDD7-08C6-4239-8164-03535E7F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7002</a:t>
            </a:r>
            <a:r>
              <a:rPr lang="zh-CN" altLang="en-US"/>
              <a:t>这个</a:t>
            </a:r>
            <a:r>
              <a:rPr lang="en-US" altLang="zh-CN"/>
              <a:t>slave</a:t>
            </a:r>
            <a:r>
              <a:rPr lang="zh-CN" altLang="en-US"/>
              <a:t>节点执行手动故障转移，重新夺回</a:t>
            </a:r>
            <a:r>
              <a:rPr lang="en-US" altLang="zh-CN"/>
              <a:t>master</a:t>
            </a:r>
            <a:r>
              <a:rPr lang="zh-CN" altLang="en-US"/>
              <a:t>地位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BAA625-962D-4AD8-A213-1C5879FE4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redis-cli</a:t>
            </a:r>
            <a:r>
              <a:rPr lang="zh-CN" altLang="en-US"/>
              <a:t>连接</a:t>
            </a:r>
            <a:r>
              <a:rPr lang="en-US" altLang="zh-CN"/>
              <a:t>7002</a:t>
            </a:r>
            <a:r>
              <a:rPr lang="zh-CN" altLang="en-US"/>
              <a:t>这个节点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执行</a:t>
            </a:r>
            <a:r>
              <a:rPr lang="en-US" altLang="zh-CN"/>
              <a:t>cluster failover</a:t>
            </a:r>
            <a:r>
              <a:rPr lang="zh-CN" altLang="en-US"/>
              <a:t>命令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45709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访问分片集群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78417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RedisTemplate</a:t>
            </a:r>
            <a:r>
              <a:rPr lang="zh-CN" altLang="en-US"/>
              <a:t>底层同样基于</a:t>
            </a:r>
            <a:r>
              <a:rPr lang="en-US" altLang="zh-CN"/>
              <a:t>lettuce</a:t>
            </a:r>
            <a:r>
              <a:rPr lang="zh-CN" altLang="en-US"/>
              <a:t>实现了分片集群的支持，而使用的步骤与哨兵模式基本一致：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starter</a:t>
            </a:r>
            <a:r>
              <a:rPr lang="zh-CN" altLang="en-US"/>
              <a:t>依赖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配置分片集群地址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配置读写分离</a:t>
            </a:r>
            <a:endParaRPr lang="en-US" altLang="zh-CN"/>
          </a:p>
          <a:p>
            <a:r>
              <a:rPr lang="zh-CN" altLang="en-US"/>
              <a:t>与哨兵模式相比，其中只有分片集群的配置方式略有差异，如下：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B5ACEC-AF31-4F7F-8673-7A46AD08E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78" y="3762887"/>
            <a:ext cx="5259422" cy="209288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cluster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nodes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指定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分片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集群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的每一个节点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信息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- 192.168.150.101:7001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- 192.168.150.101:7002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- 192.168.150.101:7003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- 192.168.150.101:8001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- 192.168.150.101:8002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- 192.168.150.101:8003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53175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持久化</a:t>
            </a:r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主从</a:t>
            </a:r>
            <a:endParaRPr kumimoji="1" lang="en-US" altLang="zh-CN" dirty="0"/>
          </a:p>
          <a:p>
            <a:r>
              <a:rPr kumimoji="1" lang="en-US" altLang="zh-CN"/>
              <a:t>Redis</a:t>
            </a:r>
            <a:r>
              <a:rPr kumimoji="1" lang="zh-CN" altLang="en-US"/>
              <a:t>哨兵</a:t>
            </a:r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分片集群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持久化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持久化</a:t>
            </a:r>
            <a:endParaRPr lang="en-US" altLang="zh-CN"/>
          </a:p>
          <a:p>
            <a:r>
              <a:rPr lang="en-US" altLang="zh-CN"/>
              <a:t>AOF</a:t>
            </a:r>
            <a:r>
              <a:rPr lang="zh-CN" altLang="en-US"/>
              <a:t>持久化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413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RDB</a:t>
            </a:r>
            <a:r>
              <a:rPr lang="zh-CN" altLang="en-US">
                <a:solidFill>
                  <a:srgbClr val="AD2A26"/>
                </a:solidFill>
              </a:rPr>
              <a:t>持久化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en-US" altLang="zh-CN"/>
              <a:t>AOF</a:t>
            </a:r>
            <a:r>
              <a:rPr lang="zh-CN" altLang="en-US"/>
              <a:t>持久化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5252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DFE0FFB9-6DCF-4B03-88F4-A52044C996DC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A7D9172-5786-4523-8A4C-C1D681F77454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C8B381FD-557E-4BEC-8C48-0327F542CA9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F2B1BEA5-AA98-439F-AC7E-8A851E242414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DDBE170-1095-444C-A2EB-5D69D04DC558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7BE3B40-5523-492C-B047-7CCBB5A3715B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6087E657-D25C-4775-BD52-9704B7EC8EA8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31633</TotalTime>
  <Words>4321</Words>
  <Application>Microsoft Office PowerPoint</Application>
  <PresentationFormat>宽屏</PresentationFormat>
  <Paragraphs>666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93" baseType="lpstr">
      <vt:lpstr>Alibaba PuHuiTi</vt:lpstr>
      <vt:lpstr>Alibaba PuHuiTi B</vt:lpstr>
      <vt:lpstr>Alibaba PuHuiTi Medium</vt:lpstr>
      <vt:lpstr>Alibaba PuHuiTi R</vt:lpstr>
      <vt:lpstr>-apple-system</vt:lpstr>
      <vt:lpstr>阿里巴巴普惠体</vt:lpstr>
      <vt:lpstr>等线</vt:lpstr>
      <vt:lpstr>黑体</vt:lpstr>
      <vt:lpstr>华文楷体</vt:lpstr>
      <vt:lpstr>华文楷体</vt:lpstr>
      <vt:lpstr>微软雅黑</vt:lpstr>
      <vt:lpstr>Arial</vt:lpstr>
      <vt:lpstr>Calibri</vt:lpstr>
      <vt:lpstr>Consolas</vt:lpstr>
      <vt:lpstr>Courier New</vt:lpstr>
      <vt:lpstr>Lato</vt:lpstr>
      <vt:lpstr>Open Sans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分布式缓存</vt:lpstr>
      <vt:lpstr>单点Redis的问题</vt:lpstr>
      <vt:lpstr>单点Redis的问题</vt:lpstr>
      <vt:lpstr>单点Redis的问题</vt:lpstr>
      <vt:lpstr>单点Redis的问题</vt:lpstr>
      <vt:lpstr>单点Redis的问题</vt:lpstr>
      <vt:lpstr>PowerPoint 演示文稿</vt:lpstr>
      <vt:lpstr>Redis持久化</vt:lpstr>
      <vt:lpstr>PowerPoint 演示文稿</vt:lpstr>
      <vt:lpstr>RDB</vt:lpstr>
      <vt:lpstr>RDB</vt:lpstr>
      <vt:lpstr>RDB</vt:lpstr>
      <vt:lpstr>RDB</vt:lpstr>
      <vt:lpstr>PowerPoint 演示文稿</vt:lpstr>
      <vt:lpstr>PowerPoint 演示文稿</vt:lpstr>
      <vt:lpstr>AOF</vt:lpstr>
      <vt:lpstr>AOF</vt:lpstr>
      <vt:lpstr>AOF</vt:lpstr>
      <vt:lpstr>AOF</vt:lpstr>
      <vt:lpstr>Redis主从</vt:lpstr>
      <vt:lpstr>PowerPoint 演示文稿</vt:lpstr>
      <vt:lpstr>搭建主从架构</vt:lpstr>
      <vt:lpstr>搭建主从架构</vt:lpstr>
      <vt:lpstr>PowerPoint 演示文稿</vt:lpstr>
      <vt:lpstr>PowerPoint 演示文稿</vt:lpstr>
      <vt:lpstr>数据同步原理</vt:lpstr>
      <vt:lpstr>数据同步原理</vt:lpstr>
      <vt:lpstr>数据同步原理</vt:lpstr>
      <vt:lpstr>PowerPoint 演示文稿</vt:lpstr>
      <vt:lpstr>数据同步原理</vt:lpstr>
      <vt:lpstr>数据同步原理</vt:lpstr>
      <vt:lpstr>数据同步原理</vt:lpstr>
      <vt:lpstr>PowerPoint 演示文稿</vt:lpstr>
      <vt:lpstr>PowerPoint 演示文稿</vt:lpstr>
      <vt:lpstr>Redis哨兵</vt:lpstr>
      <vt:lpstr>PowerPoint 演示文稿</vt:lpstr>
      <vt:lpstr>哨兵的作用</vt:lpstr>
      <vt:lpstr>服务状态监控</vt:lpstr>
      <vt:lpstr>选举新的master</vt:lpstr>
      <vt:lpstr>如何实现故障转移</vt:lpstr>
      <vt:lpstr>PowerPoint 演示文稿</vt:lpstr>
      <vt:lpstr>PowerPoint 演示文稿</vt:lpstr>
      <vt:lpstr>搭建哨兵架构</vt:lpstr>
      <vt:lpstr>PowerPoint 演示文稿</vt:lpstr>
      <vt:lpstr>RedisTemplate的哨兵模式</vt:lpstr>
      <vt:lpstr>RedisTemplate的哨兵模式</vt:lpstr>
      <vt:lpstr>RedisTemplate的哨兵模式</vt:lpstr>
      <vt:lpstr>Redis分片集群</vt:lpstr>
      <vt:lpstr>PowerPoint 演示文稿</vt:lpstr>
      <vt:lpstr>分片集群结构</vt:lpstr>
      <vt:lpstr>搭建分片集群</vt:lpstr>
      <vt:lpstr>PowerPoint 演示文稿</vt:lpstr>
      <vt:lpstr>散列插槽</vt:lpstr>
      <vt:lpstr>PowerPoint 演示文稿</vt:lpstr>
      <vt:lpstr>PowerPoint 演示文稿</vt:lpstr>
      <vt:lpstr>添加一个节点到集群</vt:lpstr>
      <vt:lpstr>PowerPoint 演示文稿</vt:lpstr>
      <vt:lpstr>PowerPoint 演示文稿</vt:lpstr>
      <vt:lpstr>PowerPoint 演示文稿</vt:lpstr>
      <vt:lpstr>故障转移</vt:lpstr>
      <vt:lpstr>数据迁移</vt:lpstr>
      <vt:lpstr>PowerPoint 演示文稿</vt:lpstr>
      <vt:lpstr>PowerPoint 演示文稿</vt:lpstr>
      <vt:lpstr>RedisTemplate访问分片集群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zhang huyi</cp:lastModifiedBy>
  <cp:revision>1511</cp:revision>
  <dcterms:created xsi:type="dcterms:W3CDTF">2021-06-08T03:05:23Z</dcterms:created>
  <dcterms:modified xsi:type="dcterms:W3CDTF">2021-07-08T12:53:59Z</dcterms:modified>
</cp:coreProperties>
</file>